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9"/>
  </p:notesMasterIdLst>
  <p:sldIdLst>
    <p:sldId id="256" r:id="rId2"/>
    <p:sldId id="287" r:id="rId3"/>
    <p:sldId id="286" r:id="rId4"/>
    <p:sldId id="278" r:id="rId5"/>
    <p:sldId id="257" r:id="rId6"/>
    <p:sldId id="258" r:id="rId7"/>
    <p:sldId id="259" r:id="rId8"/>
    <p:sldId id="279" r:id="rId9"/>
    <p:sldId id="280" r:id="rId10"/>
    <p:sldId id="260" r:id="rId11"/>
    <p:sldId id="262" r:id="rId12"/>
    <p:sldId id="288" r:id="rId13"/>
    <p:sldId id="268" r:id="rId14"/>
    <p:sldId id="269" r:id="rId15"/>
    <p:sldId id="271" r:id="rId16"/>
    <p:sldId id="282" r:id="rId17"/>
    <p:sldId id="285" r:id="rId18"/>
    <p:sldId id="281" r:id="rId19"/>
    <p:sldId id="274" r:id="rId20"/>
    <p:sldId id="270" r:id="rId21"/>
    <p:sldId id="272" r:id="rId22"/>
    <p:sldId id="273" r:id="rId23"/>
    <p:sldId id="275" r:id="rId24"/>
    <p:sldId id="283" r:id="rId25"/>
    <p:sldId id="284" r:id="rId26"/>
    <p:sldId id="276" r:id="rId27"/>
    <p:sldId id="277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A105EFEF-ACFB-497E-927C-6252D6D77B55}">
          <p14:sldIdLst>
            <p14:sldId id="256"/>
            <p14:sldId id="287"/>
            <p14:sldId id="286"/>
            <p14:sldId id="278"/>
            <p14:sldId id="257"/>
            <p14:sldId id="258"/>
            <p14:sldId id="259"/>
            <p14:sldId id="279"/>
            <p14:sldId id="280"/>
            <p14:sldId id="260"/>
            <p14:sldId id="262"/>
            <p14:sldId id="288"/>
            <p14:sldId id="268"/>
            <p14:sldId id="269"/>
            <p14:sldId id="271"/>
            <p14:sldId id="282"/>
            <p14:sldId id="285"/>
            <p14:sldId id="281"/>
            <p14:sldId id="274"/>
            <p14:sldId id="270"/>
            <p14:sldId id="272"/>
            <p14:sldId id="273"/>
            <p14:sldId id="275"/>
            <p14:sldId id="283"/>
            <p14:sldId id="284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CE9D-E8EB-45FB-8EAA-86CF0DEBC994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16EC-B421-4BF8-B936-F35EB589639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9353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dirty="0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D596B-2C80-4A8F-9949-7248490BF0A2}" type="slidenum">
              <a:rPr lang="es-MX" smtClean="0"/>
              <a:pPr/>
              <a:t>2</a:t>
            </a:fld>
            <a:endParaRPr lang="es-MX" smtClean="0"/>
          </a:p>
        </p:txBody>
      </p:sp>
      <p:sp>
        <p:nvSpPr>
          <p:cNvPr id="35845" name="4 Marcador de fecha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35846" name="5 Marcador de encabezado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Derechos Humanos de las Mujeres </a:t>
            </a:r>
          </a:p>
        </p:txBody>
      </p:sp>
    </p:spTree>
    <p:extLst>
      <p:ext uri="{BB962C8B-B14F-4D97-AF65-F5344CB8AC3E}">
        <p14:creationId xmlns:p14="http://schemas.microsoft.com/office/powerpoint/2010/main" xmlns="" val="3163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16EC-B421-4BF8-B936-F35EB589639D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eXGyreAdventor"/>
                <a:cs typeface="TeXGyreAdvent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6C9E52-842A-4D85-A86E-BA1EB4658D8F}" type="datetimeFigureOut">
              <a:rPr lang="es-MX" smtClean="0"/>
              <a:pPr/>
              <a:t>03/11/2021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C2D750-A324-4C30-A777-D02D95480C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aridad@ieez.org.m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logo IE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1872208" cy="1320163"/>
          </a:xfrm>
          <a:prstGeom prst="rect">
            <a:avLst/>
          </a:prstGeom>
        </p:spPr>
      </p:pic>
      <p:pic>
        <p:nvPicPr>
          <p:cNvPr id="9" name="8 Imagen" descr="grupo-mujeres-fuertes-vector_53876-76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348880"/>
            <a:ext cx="6624736" cy="450912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27584" y="1628800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Taller de Gobernanza y Legislación Local con Perspectiva de Género para Mujeres Electas en PEL Zacatecas 2020 - 2021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04664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10025"/>
            <a:ext cx="1600200" cy="2847975"/>
          </a:xfrm>
          <a:prstGeom prst="rect">
            <a:avLst/>
          </a:prstGeom>
        </p:spPr>
      </p:pic>
      <p:pic>
        <p:nvPicPr>
          <p:cNvPr id="15" name="14 Imagen" descr="depositphotos_124015478-stock-illustration-election-infographic-politics-work-vector.jpg"/>
          <p:cNvPicPr>
            <a:picLocks noChangeAspect="1"/>
          </p:cNvPicPr>
          <p:nvPr/>
        </p:nvPicPr>
        <p:blipFill>
          <a:blip r:embed="rId3" cstate="print"/>
          <a:srcRect l="24800" t="4641" r="13461" b="3381"/>
          <a:stretch>
            <a:fillRect/>
          </a:stretch>
        </p:blipFill>
        <p:spPr>
          <a:xfrm>
            <a:off x="4572000" y="1268760"/>
            <a:ext cx="1152128" cy="16091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2011162" y="836712"/>
            <a:ext cx="2448272" cy="53285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3648" y="2708920"/>
            <a:ext cx="430887" cy="2361689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latin typeface="Arial" pitchFamily="34" charset="0"/>
                <a:cs typeface="Arial" pitchFamily="34" charset="0"/>
              </a:rPr>
              <a:t>Leg</a:t>
            </a:r>
            <a:r>
              <a:rPr sz="2800" b="1" spc="10" dirty="0">
                <a:latin typeface="Arial" pitchFamily="34" charset="0"/>
                <a:cs typeface="Arial" pitchFamily="34" charset="0"/>
              </a:rPr>
              <a:t>i</a:t>
            </a:r>
            <a:r>
              <a:rPr sz="2800" b="1" spc="-5" dirty="0">
                <a:latin typeface="Arial" pitchFamily="34" charset="0"/>
                <a:cs typeface="Arial" pitchFamily="34" charset="0"/>
              </a:rPr>
              <a:t>sladoras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1162" y="1175172"/>
            <a:ext cx="2632846" cy="47619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marR="523240" indent="-228600">
              <a:lnSpc>
                <a:spcPts val="2870"/>
              </a:lnSpc>
              <a:spcBef>
                <a:spcPts val="405"/>
              </a:spcBef>
              <a:buFont typeface="Verdana"/>
              <a:buChar char="•"/>
              <a:tabLst>
                <a:tab pos="241300" algn="l"/>
              </a:tabLst>
            </a:pPr>
            <a:r>
              <a:rPr sz="1700" dirty="0" err="1" smtClean="0">
                <a:latin typeface="Arial" pitchFamily="34" charset="0"/>
                <a:cs typeface="Arial" pitchFamily="34" charset="0"/>
              </a:rPr>
              <a:t>Representa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sz="1700" spc="-9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la  </a:t>
            </a:r>
            <a:r>
              <a:rPr sz="1700" dirty="0" err="1" smtClean="0">
                <a:latin typeface="Arial" pitchFamily="34" charset="0"/>
                <a:cs typeface="Arial" pitchFamily="34" charset="0"/>
              </a:rPr>
              <a:t>ciudadanía</a:t>
            </a:r>
            <a:r>
              <a:rPr lang="es-MX" sz="1700" dirty="0" smtClean="0">
                <a:latin typeface="Arial" pitchFamily="34" charset="0"/>
                <a:cs typeface="Arial" pitchFamily="34" charset="0"/>
              </a:rPr>
              <a:t>. La Soberanía Popular</a:t>
            </a:r>
            <a:endParaRPr sz="1700" dirty="0" smtClean="0">
              <a:latin typeface="Arial" pitchFamily="34" charset="0"/>
              <a:cs typeface="Arial" pitchFamily="34" charset="0"/>
            </a:endParaRPr>
          </a:p>
          <a:p>
            <a:pPr marL="241300" marR="142875" indent="-228600">
              <a:lnSpc>
                <a:spcPts val="2870"/>
              </a:lnSpc>
              <a:spcBef>
                <a:spcPts val="2030"/>
              </a:spcBef>
              <a:buFont typeface="Verdana"/>
              <a:buChar char="•"/>
              <a:tabLst>
                <a:tab pos="241300" algn="l"/>
              </a:tabLst>
            </a:pPr>
            <a:r>
              <a:rPr sz="1700" spc="-5" dirty="0" err="1" smtClean="0">
                <a:latin typeface="Arial" pitchFamily="34" charset="0"/>
                <a:cs typeface="Arial" pitchFamily="34" charset="0"/>
              </a:rPr>
              <a:t>Legisla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: </a:t>
            </a:r>
            <a:r>
              <a:rPr sz="1700" spc="-5" dirty="0" err="1" smtClean="0">
                <a:latin typeface="Arial" pitchFamily="34" charset="0"/>
                <a:cs typeface="Arial" pitchFamily="34" charset="0"/>
              </a:rPr>
              <a:t>promulga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,  </a:t>
            </a:r>
            <a:r>
              <a:rPr sz="1700" dirty="0" err="1" smtClean="0">
                <a:latin typeface="Arial" pitchFamily="34" charset="0"/>
                <a:cs typeface="Arial" pitchFamily="34" charset="0"/>
              </a:rPr>
              <a:t>reforma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sz="1700" spc="-5" dirty="0" err="1" smtClean="0">
                <a:latin typeface="Arial" pitchFamily="34" charset="0"/>
                <a:cs typeface="Arial" pitchFamily="34" charset="0"/>
              </a:rPr>
              <a:t>deroga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1700" spc="-5" dirty="0" err="1" smtClean="0">
                <a:latin typeface="Arial" pitchFamily="34" charset="0"/>
                <a:cs typeface="Arial" pitchFamily="34" charset="0"/>
              </a:rPr>
              <a:t>leyes</a:t>
            </a:r>
            <a:endParaRPr sz="1700" dirty="0" smtClean="0">
              <a:latin typeface="Arial" pitchFamily="34" charset="0"/>
              <a:cs typeface="Arial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1714"/>
              </a:spcBef>
              <a:buFont typeface="Verdana"/>
              <a:buChar char="•"/>
              <a:tabLst>
                <a:tab pos="241300" algn="l"/>
              </a:tabLst>
            </a:pPr>
            <a:r>
              <a:rPr sz="1700" spc="-5" dirty="0" err="1" smtClean="0">
                <a:latin typeface="Arial" pitchFamily="34" charset="0"/>
                <a:cs typeface="Arial" pitchFamily="34" charset="0"/>
              </a:rPr>
              <a:t>Vigila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700" dirty="0" smtClean="0">
                <a:latin typeface="Arial" pitchFamily="34" charset="0"/>
                <a:cs typeface="Arial" pitchFamily="34" charset="0"/>
              </a:rPr>
              <a:t>el buen desempeño del</a:t>
            </a:r>
            <a:r>
              <a:rPr sz="1700" spc="-8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Ejecutivo</a:t>
            </a:r>
          </a:p>
          <a:p>
            <a:pPr marL="241300" marR="5080" indent="-228600">
              <a:lnSpc>
                <a:spcPct val="91900"/>
              </a:lnSpc>
              <a:spcBef>
                <a:spcPts val="2030"/>
              </a:spcBef>
              <a:buFont typeface="Verdana"/>
              <a:buChar char="•"/>
              <a:tabLst>
                <a:tab pos="241300" algn="l"/>
              </a:tabLst>
            </a:pPr>
            <a:r>
              <a:rPr sz="1700" dirty="0" err="1" smtClean="0">
                <a:latin typeface="Arial" pitchFamily="34" charset="0"/>
                <a:cs typeface="Arial" pitchFamily="34" charset="0"/>
              </a:rPr>
              <a:t>Aprueba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la </a:t>
            </a:r>
            <a:r>
              <a:rPr sz="1700" dirty="0" err="1" smtClean="0">
                <a:latin typeface="Arial" pitchFamily="34" charset="0"/>
                <a:cs typeface="Arial" pitchFamily="34" charset="0"/>
              </a:rPr>
              <a:t>Ley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de  </a:t>
            </a:r>
            <a:r>
              <a:rPr sz="1700" dirty="0" err="1" smtClean="0">
                <a:latin typeface="Arial" pitchFamily="34" charset="0"/>
                <a:cs typeface="Arial" pitchFamily="34" charset="0"/>
              </a:rPr>
              <a:t>Ingresos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 y el  </a:t>
            </a:r>
            <a:r>
              <a:rPr sz="1700" dirty="0" err="1" smtClean="0">
                <a:latin typeface="Arial" pitchFamily="34" charset="0"/>
                <a:cs typeface="Arial" pitchFamily="34" charset="0"/>
              </a:rPr>
              <a:t>Presupuesto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de  </a:t>
            </a:r>
            <a:r>
              <a:rPr sz="1700" spc="-5" dirty="0" err="1" smtClean="0">
                <a:latin typeface="Arial" pitchFamily="34" charset="0"/>
                <a:cs typeface="Arial" pitchFamily="34" charset="0"/>
              </a:rPr>
              <a:t>Egresos</a:t>
            </a:r>
            <a:r>
              <a:rPr sz="17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700" dirty="0" smtClean="0">
                <a:latin typeface="Arial" pitchFamily="34" charset="0"/>
                <a:cs typeface="Arial" pitchFamily="34" charset="0"/>
              </a:rPr>
              <a:t>del</a:t>
            </a:r>
            <a:r>
              <a:rPr sz="1700" spc="-6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700" spc="-10" dirty="0" smtClean="0">
                <a:latin typeface="Arial" pitchFamily="34" charset="0"/>
                <a:cs typeface="Arial" pitchFamily="34" charset="0"/>
              </a:rPr>
              <a:t>Estado</a:t>
            </a:r>
            <a:endParaRPr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0112" y="2060848"/>
            <a:ext cx="430887" cy="4293235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800" b="1" spc="-5" dirty="0">
                <a:latin typeface="Arial" pitchFamily="34" charset="0"/>
                <a:cs typeface="Arial" pitchFamily="34" charset="0"/>
              </a:rPr>
              <a:t>Autoridades</a:t>
            </a:r>
            <a:r>
              <a:rPr sz="2800" b="1" spc="-40" dirty="0">
                <a:latin typeface="Arial" pitchFamily="34" charset="0"/>
                <a:cs typeface="Arial" pitchFamily="34" charset="0"/>
              </a:rPr>
              <a:t> </a:t>
            </a:r>
            <a:r>
              <a:rPr sz="2800" b="1" spc="-5" dirty="0">
                <a:latin typeface="Arial" pitchFamily="34" charset="0"/>
                <a:cs typeface="Arial" pitchFamily="34" charset="0"/>
              </a:rPr>
              <a:t>Municipales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61619" y="980728"/>
            <a:ext cx="2448272" cy="5256584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56176" y="1175172"/>
            <a:ext cx="2376264" cy="344940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41300" marR="608965" indent="-228600">
              <a:lnSpc>
                <a:spcPct val="92100"/>
              </a:lnSpc>
              <a:spcBef>
                <a:spcPts val="350"/>
              </a:spcBef>
              <a:buFont typeface="Verdana"/>
              <a:buChar char="•"/>
              <a:tabLst>
                <a:tab pos="241300" algn="l"/>
              </a:tabLst>
            </a:pPr>
            <a:r>
              <a:rPr spc="-5" dirty="0">
                <a:latin typeface="Arial" pitchFamily="34" charset="0"/>
                <a:cs typeface="Arial" pitchFamily="34" charset="0"/>
              </a:rPr>
              <a:t>Gobierna </a:t>
            </a:r>
            <a:r>
              <a:rPr dirty="0">
                <a:latin typeface="Arial" pitchFamily="34" charset="0"/>
                <a:cs typeface="Arial" pitchFamily="34" charset="0"/>
              </a:rPr>
              <a:t>y  promueve el  </a:t>
            </a:r>
            <a:r>
              <a:rPr spc="-5" dirty="0">
                <a:latin typeface="Arial" pitchFamily="34" charset="0"/>
                <a:cs typeface="Arial" pitchFamily="34" charset="0"/>
              </a:rPr>
              <a:t>desarrollo</a:t>
            </a:r>
            <a:r>
              <a:rPr spc="-70" dirty="0"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latin typeface="Arial" pitchFamily="34" charset="0"/>
                <a:cs typeface="Arial" pitchFamily="34" charset="0"/>
              </a:rPr>
              <a:t>del  municipio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241300" marR="26034" indent="-228600">
              <a:lnSpc>
                <a:spcPts val="2870"/>
              </a:lnSpc>
              <a:spcBef>
                <a:spcPts val="2065"/>
              </a:spcBef>
              <a:buFont typeface="Verdana"/>
              <a:buChar char="•"/>
              <a:tabLst>
                <a:tab pos="241300" algn="l"/>
              </a:tabLst>
            </a:pPr>
            <a:r>
              <a:rPr spc="-5" dirty="0">
                <a:latin typeface="Arial" pitchFamily="34" charset="0"/>
                <a:cs typeface="Arial" pitchFamily="34" charset="0"/>
              </a:rPr>
              <a:t>Dota </a:t>
            </a:r>
            <a:r>
              <a:rPr dirty="0">
                <a:latin typeface="Arial" pitchFamily="34" charset="0"/>
                <a:cs typeface="Arial" pitchFamily="34" charset="0"/>
              </a:rPr>
              <a:t>de</a:t>
            </a:r>
            <a:r>
              <a:rPr spc="-75" dirty="0"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latin typeface="Arial" pitchFamily="34" charset="0"/>
                <a:cs typeface="Arial" pitchFamily="34" charset="0"/>
              </a:rPr>
              <a:t>servicios  </a:t>
            </a:r>
            <a:r>
              <a:rPr dirty="0">
                <a:latin typeface="Arial" pitchFamily="34" charset="0"/>
                <a:cs typeface="Arial" pitchFamily="34" charset="0"/>
              </a:rPr>
              <a:t>a </a:t>
            </a:r>
            <a:r>
              <a:rPr spc="-5" dirty="0">
                <a:latin typeface="Arial" pitchFamily="34" charset="0"/>
                <a:cs typeface="Arial" pitchFamily="34" charset="0"/>
              </a:rPr>
              <a:t>la</a:t>
            </a:r>
            <a:r>
              <a:rPr spc="-30" dirty="0"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latin typeface="Arial" pitchFamily="34" charset="0"/>
                <a:cs typeface="Arial" pitchFamily="34" charset="0"/>
              </a:rPr>
              <a:t>población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 marL="241300" marR="5080" indent="-228600">
              <a:lnSpc>
                <a:spcPts val="2870"/>
              </a:lnSpc>
              <a:spcBef>
                <a:spcPts val="2030"/>
              </a:spcBef>
              <a:buFont typeface="Verdana"/>
              <a:buChar char="•"/>
              <a:tabLst>
                <a:tab pos="241300" algn="l"/>
              </a:tabLst>
            </a:pPr>
            <a:r>
              <a:rPr spc="-5" dirty="0">
                <a:latin typeface="Arial" pitchFamily="34" charset="0"/>
                <a:cs typeface="Arial" pitchFamily="34" charset="0"/>
              </a:rPr>
              <a:t>Diseña </a:t>
            </a:r>
            <a:r>
              <a:rPr dirty="0">
                <a:latin typeface="Arial" pitchFamily="34" charset="0"/>
                <a:cs typeface="Arial" pitchFamily="34" charset="0"/>
              </a:rPr>
              <a:t>e  </a:t>
            </a:r>
            <a:r>
              <a:rPr spc="-5" dirty="0">
                <a:latin typeface="Arial" pitchFamily="34" charset="0"/>
                <a:cs typeface="Arial" pitchFamily="34" charset="0"/>
              </a:rPr>
              <a:t>implementa  políticas</a:t>
            </a:r>
            <a:r>
              <a:rPr spc="-55" dirty="0"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latin typeface="Arial" pitchFamily="34" charset="0"/>
                <a:cs typeface="Arial" pitchFamily="34" charset="0"/>
              </a:rPr>
              <a:t>públicas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 descr="logo IE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19" name="18 Imagen" descr="cdn-3.expan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96752"/>
            <a:ext cx="1588902" cy="1512168"/>
          </a:xfrm>
          <a:prstGeom prst="rect">
            <a:avLst/>
          </a:prstGeom>
        </p:spPr>
      </p:pic>
      <p:pic>
        <p:nvPicPr>
          <p:cNvPr id="1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60648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010025"/>
            <a:ext cx="1600200" cy="28479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2" y="1484784"/>
            <a:ext cx="770485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Legislación </a:t>
            </a:r>
            <a:r>
              <a:rPr sz="36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que regula la acción</a:t>
            </a:r>
            <a:r>
              <a:rPr sz="3600" b="1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legislativa</a:t>
            </a:r>
            <a:endParaRPr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civil 2.jpg"/>
          <p:cNvPicPr>
            <a:picLocks noChangeAspect="1"/>
          </p:cNvPicPr>
          <p:nvPr/>
        </p:nvPicPr>
        <p:blipFill>
          <a:blip r:embed="rId3" cstate="print"/>
          <a:srcRect l="2681" t="4247" r="3491" b="2316"/>
          <a:stretch>
            <a:fillRect/>
          </a:stretch>
        </p:blipFill>
        <p:spPr>
          <a:xfrm>
            <a:off x="2699792" y="4869160"/>
            <a:ext cx="3024336" cy="17871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3568" y="2924944"/>
            <a:ext cx="7704855" cy="1987467"/>
          </a:xfrm>
          <a:prstGeom prst="rect">
            <a:avLst/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4620" rIns="0" bIns="0" rtlCol="0">
            <a:spAutoFit/>
          </a:bodyPr>
          <a:lstStyle/>
          <a:p>
            <a:pPr marL="355600" marR="5080" indent="-342900">
              <a:lnSpc>
                <a:spcPct val="85800"/>
              </a:lnSpc>
              <a:spcBef>
                <a:spcPts val="1060"/>
              </a:spcBef>
              <a:buFont typeface="Courier New" pitchFamily="49" charset="0"/>
              <a:buChar char="o"/>
              <a:tabLst>
                <a:tab pos="4352290" algn="l"/>
              </a:tabLst>
            </a:pPr>
            <a:r>
              <a:rPr sz="2800" spc="80" dirty="0" err="1" smtClean="0">
                <a:latin typeface="Arial" pitchFamily="34" charset="0"/>
                <a:cs typeface="Arial" pitchFamily="34" charset="0"/>
              </a:rPr>
              <a:t>Constitución</a:t>
            </a:r>
            <a:r>
              <a:rPr sz="2800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dirty="0" err="1" smtClean="0">
                <a:latin typeface="Arial" pitchFamily="34" charset="0"/>
                <a:cs typeface="Arial" pitchFamily="34" charset="0"/>
              </a:rPr>
              <a:t>Política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Estado </a:t>
            </a:r>
            <a:r>
              <a:rPr sz="2800" dirty="0">
                <a:latin typeface="Arial" pitchFamily="34" charset="0"/>
                <a:cs typeface="Arial" pitchFamily="34" charset="0"/>
              </a:rPr>
              <a:t>Libre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y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Soberano de 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Zacatecas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" pitchFamily="34" charset="0"/>
              <a:cs typeface="Arial" pitchFamily="34" charset="0"/>
            </a:endParaRPr>
          </a:p>
          <a:p>
            <a:pPr marL="355600" marR="608330" indent="-342900">
              <a:lnSpc>
                <a:spcPct val="85800"/>
              </a:lnSpc>
              <a:buFont typeface="Courier New" pitchFamily="49" charset="0"/>
              <a:buChar char="o"/>
            </a:pPr>
            <a:r>
              <a:rPr lang="es-MX" sz="2800" spc="80" dirty="0" smtClean="0">
                <a:latin typeface="Arial" pitchFamily="34" charset="0"/>
                <a:cs typeface="Arial" pitchFamily="34" charset="0"/>
              </a:rPr>
              <a:t>Ley Orgánica del Poder Legislativo </a:t>
            </a: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MX" sz="2800" spc="-10" dirty="0" smtClean="0">
                <a:latin typeface="Arial" pitchFamily="34" charset="0"/>
                <a:cs typeface="Arial" pitchFamily="34" charset="0"/>
              </a:rPr>
              <a:t>Estado de  </a:t>
            </a: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Zacatecas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logo IE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9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32656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3888432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s-MX" dirty="0"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dirty="0"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Legisla, crea leyes, las reforma y armoniza con el contexto nacional, para impulsar el desarrollo de las mujeres </a:t>
            </a:r>
            <a:br>
              <a:rPr lang="es-MX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MX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Vigila que se cumplan </a:t>
            </a:r>
            <a:br>
              <a:rPr lang="es-MX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MX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Ordena que se auditen instituciones cuando no están cumpliendo con su quehacer institucional. </a:t>
            </a:r>
            <a:endParaRPr lang="es-MX" sz="3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7772400" cy="1728192"/>
          </a:xfrm>
        </p:spPr>
        <p:txBody>
          <a:bodyPr>
            <a:normAutofit fontScale="47500" lnSpcReduction="20000"/>
          </a:bodyPr>
          <a:lstStyle/>
          <a:p>
            <a:r>
              <a:rPr lang="es-MX" sz="5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¿Qué </a:t>
            </a:r>
            <a:r>
              <a:rPr lang="es-MX" sz="5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hace una Diputada para impulsar el avance y desarrollo humano, social y económico de las mujeres zacatecanas?</a:t>
            </a:r>
            <a:r>
              <a:rPr lang="es-MX" sz="4400" dirty="0">
                <a:latin typeface="Arial" pitchFamily="34" charset="0"/>
                <a:cs typeface="Arial" pitchFamily="34" charset="0"/>
              </a:rPr>
              <a:t/>
            </a:r>
            <a:br>
              <a:rPr lang="es-MX" sz="4400" dirty="0">
                <a:latin typeface="Arial" pitchFamily="34" charset="0"/>
                <a:cs typeface="Arial" pitchFamily="34" charset="0"/>
              </a:rPr>
            </a:br>
            <a:r>
              <a:rPr lang="es-MX" dirty="0">
                <a:latin typeface="Arial" pitchFamily="34" charset="0"/>
                <a:cs typeface="Arial" pitchFamily="34" charset="0"/>
              </a:rPr>
              <a:t/>
            </a:r>
            <a:br>
              <a:rPr lang="es-MX" dirty="0">
                <a:latin typeface="Arial" pitchFamily="34" charset="0"/>
                <a:cs typeface="Arial" pitchFamily="34" charset="0"/>
              </a:rPr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79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6859905"/>
            <a:chOff x="0" y="0"/>
            <a:chExt cx="12192000" cy="6859905"/>
          </a:xfrm>
        </p:grpSpPr>
        <p:sp>
          <p:nvSpPr>
            <p:cNvPr id="3" name="object 3"/>
            <p:cNvSpPr/>
            <p:nvPr/>
          </p:nvSpPr>
          <p:spPr>
            <a:xfrm>
              <a:off x="0" y="714756"/>
              <a:ext cx="1592580" cy="508000"/>
            </a:xfrm>
            <a:custGeom>
              <a:avLst/>
              <a:gdLst/>
              <a:ahLst/>
              <a:cxnLst/>
              <a:rect l="l" t="t" r="r" b="b"/>
              <a:pathLst>
                <a:path w="1592580" h="508000">
                  <a:moveTo>
                    <a:pt x="0" y="0"/>
                  </a:moveTo>
                  <a:lnTo>
                    <a:pt x="0" y="503948"/>
                  </a:lnTo>
                  <a:lnTo>
                    <a:pt x="1245844" y="507491"/>
                  </a:lnTo>
                  <a:lnTo>
                    <a:pt x="1346200" y="507491"/>
                  </a:lnTo>
                  <a:lnTo>
                    <a:pt x="1350899" y="502665"/>
                  </a:lnTo>
                  <a:lnTo>
                    <a:pt x="1352423" y="501141"/>
                  </a:lnTo>
                  <a:lnTo>
                    <a:pt x="1354328" y="499617"/>
                  </a:lnTo>
                  <a:lnTo>
                    <a:pt x="1355852" y="497966"/>
                  </a:lnTo>
                  <a:lnTo>
                    <a:pt x="1584960" y="268858"/>
                  </a:lnTo>
                  <a:lnTo>
                    <a:pt x="1590246" y="261714"/>
                  </a:lnTo>
                  <a:lnTo>
                    <a:pt x="1592008" y="254571"/>
                  </a:lnTo>
                  <a:lnTo>
                    <a:pt x="1590246" y="247427"/>
                  </a:lnTo>
                  <a:lnTo>
                    <a:pt x="1584960" y="240283"/>
                  </a:lnTo>
                  <a:lnTo>
                    <a:pt x="1355852" y="11302"/>
                  </a:lnTo>
                  <a:lnTo>
                    <a:pt x="1350899" y="11302"/>
                  </a:lnTo>
                  <a:lnTo>
                    <a:pt x="1350899" y="6476"/>
                  </a:lnTo>
                  <a:lnTo>
                    <a:pt x="1346200" y="6476"/>
                  </a:lnTo>
                  <a:lnTo>
                    <a:pt x="1341374" y="1777"/>
                  </a:lnTo>
                  <a:lnTo>
                    <a:pt x="1245844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851404" cy="68595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3716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-1905"/>
            <a:ext cx="8892480" cy="6859905"/>
            <a:chOff x="0" y="0"/>
            <a:chExt cx="12192000" cy="6859905"/>
          </a:xfrm>
        </p:grpSpPr>
        <p:sp>
          <p:nvSpPr>
            <p:cNvPr id="8" name="object 8"/>
            <p:cNvSpPr/>
            <p:nvPr/>
          </p:nvSpPr>
          <p:spPr>
            <a:xfrm>
              <a:off x="0" y="4323588"/>
              <a:ext cx="1743075" cy="779145"/>
            </a:xfrm>
            <a:custGeom>
              <a:avLst/>
              <a:gdLst/>
              <a:ahLst/>
              <a:cxnLst/>
              <a:rect l="l" t="t" r="r" b="b"/>
              <a:pathLst>
                <a:path w="1743075" h="779145">
                  <a:moveTo>
                    <a:pt x="1346200" y="0"/>
                  </a:moveTo>
                  <a:lnTo>
                    <a:pt x="0" y="0"/>
                  </a:lnTo>
                  <a:lnTo>
                    <a:pt x="0" y="778763"/>
                  </a:lnTo>
                  <a:lnTo>
                    <a:pt x="1346200" y="778763"/>
                  </a:lnTo>
                  <a:lnTo>
                    <a:pt x="1355891" y="777956"/>
                  </a:lnTo>
                  <a:lnTo>
                    <a:pt x="1363821" y="775827"/>
                  </a:lnTo>
                  <a:lnTo>
                    <a:pt x="1369988" y="772816"/>
                  </a:lnTo>
                  <a:lnTo>
                    <a:pt x="1374394" y="769366"/>
                  </a:lnTo>
                  <a:lnTo>
                    <a:pt x="1374394" y="764667"/>
                  </a:lnTo>
                  <a:lnTo>
                    <a:pt x="1379093" y="764667"/>
                  </a:lnTo>
                  <a:lnTo>
                    <a:pt x="1735582" y="408178"/>
                  </a:lnTo>
                  <a:lnTo>
                    <a:pt x="1740868" y="399587"/>
                  </a:lnTo>
                  <a:lnTo>
                    <a:pt x="1742630" y="388794"/>
                  </a:lnTo>
                  <a:lnTo>
                    <a:pt x="1740868" y="377120"/>
                  </a:lnTo>
                  <a:lnTo>
                    <a:pt x="1735582" y="365887"/>
                  </a:lnTo>
                  <a:lnTo>
                    <a:pt x="1379093" y="14097"/>
                  </a:lnTo>
                  <a:lnTo>
                    <a:pt x="1379093" y="9398"/>
                  </a:lnTo>
                  <a:lnTo>
                    <a:pt x="1374394" y="9398"/>
                  </a:lnTo>
                  <a:lnTo>
                    <a:pt x="1369988" y="5947"/>
                  </a:lnTo>
                  <a:lnTo>
                    <a:pt x="1363821" y="2936"/>
                  </a:lnTo>
                  <a:lnTo>
                    <a:pt x="1355891" y="807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6854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86855" y="0"/>
              <a:ext cx="2851404" cy="68595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6855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79" h="6858000">
                  <a:moveTo>
                    <a:pt x="182879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79" y="685800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766E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6855" y="4323588"/>
              <a:ext cx="1743075" cy="779145"/>
            </a:xfrm>
            <a:custGeom>
              <a:avLst/>
              <a:gdLst/>
              <a:ahLst/>
              <a:cxnLst/>
              <a:rect l="l" t="t" r="r" b="b"/>
              <a:pathLst>
                <a:path w="1743075" h="779145">
                  <a:moveTo>
                    <a:pt x="1346200" y="0"/>
                  </a:moveTo>
                  <a:lnTo>
                    <a:pt x="0" y="0"/>
                  </a:lnTo>
                  <a:lnTo>
                    <a:pt x="0" y="778763"/>
                  </a:lnTo>
                  <a:lnTo>
                    <a:pt x="1346200" y="778763"/>
                  </a:lnTo>
                  <a:lnTo>
                    <a:pt x="1355891" y="777956"/>
                  </a:lnTo>
                  <a:lnTo>
                    <a:pt x="1363821" y="775827"/>
                  </a:lnTo>
                  <a:lnTo>
                    <a:pt x="1369988" y="772816"/>
                  </a:lnTo>
                  <a:lnTo>
                    <a:pt x="1374394" y="769366"/>
                  </a:lnTo>
                  <a:lnTo>
                    <a:pt x="1374394" y="764667"/>
                  </a:lnTo>
                  <a:lnTo>
                    <a:pt x="1379093" y="764667"/>
                  </a:lnTo>
                  <a:lnTo>
                    <a:pt x="1735582" y="408178"/>
                  </a:lnTo>
                  <a:lnTo>
                    <a:pt x="1740868" y="399587"/>
                  </a:lnTo>
                  <a:lnTo>
                    <a:pt x="1742630" y="388794"/>
                  </a:lnTo>
                  <a:lnTo>
                    <a:pt x="1740868" y="377120"/>
                  </a:lnTo>
                  <a:lnTo>
                    <a:pt x="1735582" y="365887"/>
                  </a:lnTo>
                  <a:lnTo>
                    <a:pt x="1379093" y="14097"/>
                  </a:lnTo>
                  <a:lnTo>
                    <a:pt x="1379093" y="9398"/>
                  </a:lnTo>
                  <a:lnTo>
                    <a:pt x="1374394" y="9398"/>
                  </a:lnTo>
                  <a:lnTo>
                    <a:pt x="1369988" y="5947"/>
                  </a:lnTo>
                  <a:lnTo>
                    <a:pt x="1363821" y="2936"/>
                  </a:lnTo>
                  <a:lnTo>
                    <a:pt x="1355891" y="807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6100445" cy="68579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724128" y="3645024"/>
            <a:ext cx="3419872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</a:t>
            </a:r>
            <a:r>
              <a:rPr sz="4000" b="1" spc="-1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sz="4000" b="1" spc="-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ibuci</a:t>
            </a:r>
            <a:r>
              <a:rPr sz="4000" b="1" spc="-1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sz="40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  </a:t>
            </a:r>
            <a:r>
              <a:rPr sz="4000" b="1" spc="-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 </a:t>
            </a:r>
            <a:r>
              <a:rPr sz="4000" b="1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gobierno  </a:t>
            </a:r>
            <a:r>
              <a:rPr sz="4000" b="1" spc="-5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municipal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645024"/>
            <a:ext cx="1600200" cy="28479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1556792"/>
            <a:ext cx="71932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Legislación </a:t>
            </a:r>
            <a:r>
              <a:rPr sz="36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que regula la acción</a:t>
            </a:r>
            <a:r>
              <a:rPr sz="3600" b="1" spc="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municipal</a:t>
            </a:r>
            <a:endParaRPr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544" y="2852936"/>
            <a:ext cx="8081813" cy="341991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3825" rIns="0" bIns="0" rtlCol="0">
            <a:spAutoFit/>
          </a:bodyPr>
          <a:lstStyle/>
          <a:p>
            <a:pPr marL="413384" marR="5080" indent="-401320" algn="just">
              <a:lnSpc>
                <a:spcPct val="101099"/>
              </a:lnSpc>
              <a:spcBef>
                <a:spcPts val="975"/>
              </a:spcBef>
              <a:buFont typeface="Courier New" pitchFamily="49" charset="0"/>
              <a:buChar char="o"/>
            </a:pPr>
            <a:r>
              <a:rPr sz="2800" spc="80" dirty="0" err="1" smtClean="0">
                <a:latin typeface="Arial" pitchFamily="34" charset="0"/>
                <a:cs typeface="Arial" pitchFamily="34" charset="0"/>
              </a:rPr>
              <a:t>Constitución</a:t>
            </a:r>
            <a:r>
              <a:rPr sz="2800" spc="8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Política de los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Estados </a:t>
            </a:r>
            <a:r>
              <a:rPr sz="2800" dirty="0">
                <a:latin typeface="Arial" pitchFamily="34" charset="0"/>
                <a:cs typeface="Arial" pitchFamily="34" charset="0"/>
              </a:rPr>
              <a:t>Unidos </a:t>
            </a:r>
            <a:r>
              <a:rPr sz="2800" spc="-185" dirty="0">
                <a:latin typeface="Arial" pitchFamily="34" charset="0"/>
                <a:cs typeface="Arial" pitchFamily="34" charset="0"/>
              </a:rPr>
              <a:t>Mexicanos  </a:t>
            </a:r>
            <a:r>
              <a:rPr sz="2600" b="1" dirty="0">
                <a:latin typeface="Arial" pitchFamily="34" charset="0"/>
                <a:cs typeface="Arial" pitchFamily="34" charset="0"/>
              </a:rPr>
              <a:t>Artículo 115. </a:t>
            </a:r>
            <a:r>
              <a:rPr sz="2600" dirty="0">
                <a:latin typeface="Arial" pitchFamily="34" charset="0"/>
                <a:cs typeface="Arial" pitchFamily="34" charset="0"/>
              </a:rPr>
              <a:t>Los estados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adoptarán, para su </a:t>
            </a:r>
            <a:r>
              <a:rPr sz="2600" dirty="0">
                <a:latin typeface="Arial" pitchFamily="34" charset="0"/>
                <a:cs typeface="Arial" pitchFamily="34" charset="0"/>
              </a:rPr>
              <a:t>régimen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interior, </a:t>
            </a:r>
            <a:r>
              <a:rPr sz="2600" dirty="0">
                <a:latin typeface="Arial" pitchFamily="34" charset="0"/>
                <a:cs typeface="Arial" pitchFamily="34" charset="0"/>
              </a:rPr>
              <a:t>la forma de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gobierno republicano, </a:t>
            </a:r>
            <a:r>
              <a:rPr sz="2600" dirty="0">
                <a:latin typeface="Arial" pitchFamily="34" charset="0"/>
                <a:cs typeface="Arial" pitchFamily="34" charset="0"/>
              </a:rPr>
              <a:t>representativo,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democrático, laico </a:t>
            </a:r>
            <a:r>
              <a:rPr sz="2600" dirty="0">
                <a:latin typeface="Arial" pitchFamily="34" charset="0"/>
                <a:cs typeface="Arial" pitchFamily="34" charset="0"/>
              </a:rPr>
              <a:t>y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popular, </a:t>
            </a:r>
            <a:r>
              <a:rPr sz="2600" dirty="0">
                <a:latin typeface="Arial" pitchFamily="34" charset="0"/>
                <a:cs typeface="Arial" pitchFamily="34" charset="0"/>
              </a:rPr>
              <a:t>teniendo como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base </a:t>
            </a:r>
            <a:r>
              <a:rPr sz="2600" spc="5" dirty="0">
                <a:latin typeface="Arial" pitchFamily="34" charset="0"/>
                <a:cs typeface="Arial" pitchFamily="34" charset="0"/>
              </a:rPr>
              <a:t>de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su  división territorial </a:t>
            </a:r>
            <a:r>
              <a:rPr sz="2600" dirty="0">
                <a:latin typeface="Arial" pitchFamily="34" charset="0"/>
                <a:cs typeface="Arial" pitchFamily="34" charset="0"/>
              </a:rPr>
              <a:t>y de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su organización política </a:t>
            </a:r>
            <a:r>
              <a:rPr sz="2600" dirty="0">
                <a:latin typeface="Arial" pitchFamily="34" charset="0"/>
                <a:cs typeface="Arial" pitchFamily="34" charset="0"/>
              </a:rPr>
              <a:t>y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administrativa, </a:t>
            </a:r>
            <a:r>
              <a:rPr sz="2600" dirty="0">
                <a:latin typeface="Arial" pitchFamily="34" charset="0"/>
                <a:cs typeface="Arial" pitchFamily="34" charset="0"/>
              </a:rPr>
              <a:t>el </a:t>
            </a:r>
            <a:r>
              <a:rPr sz="2600" spc="-5" dirty="0" err="1">
                <a:latin typeface="Arial" pitchFamily="34" charset="0"/>
                <a:cs typeface="Arial" pitchFamily="34" charset="0"/>
              </a:rPr>
              <a:t>municipio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600" spc="-5" dirty="0" err="1" smtClean="0">
                <a:latin typeface="Arial" pitchFamily="34" charset="0"/>
                <a:cs typeface="Arial" pitchFamily="34" charset="0"/>
              </a:rPr>
              <a:t>libre</a:t>
            </a:r>
            <a:r>
              <a:rPr lang="es-MX" sz="2600" spc="-5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MX" sz="2600" u="sng" spc="-5" dirty="0" smtClean="0">
                <a:latin typeface="Arial" pitchFamily="34" charset="0"/>
                <a:cs typeface="Arial" pitchFamily="34" charset="0"/>
              </a:rPr>
              <a:t>Y Art. 118 de la Constitución de Zacatecas. </a:t>
            </a:r>
            <a:endParaRPr sz="26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04664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unknown-3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301208"/>
            <a:ext cx="2857500" cy="15567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5576" y="1412776"/>
            <a:ext cx="7416824" cy="389407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4620" rIns="0" bIns="0" rtlCol="0">
            <a:spAutoFit/>
          </a:bodyPr>
          <a:lstStyle/>
          <a:p>
            <a:pPr marL="355600" marR="5080" indent="-342900" algn="just">
              <a:lnSpc>
                <a:spcPct val="85800"/>
              </a:lnSpc>
              <a:spcBef>
                <a:spcPts val="1060"/>
              </a:spcBef>
              <a:buFont typeface="Courier New" pitchFamily="49" charset="0"/>
              <a:buChar char="o"/>
            </a:pP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Constitución Política del Estado Libre y Soberano de Zacatecas </a:t>
            </a:r>
          </a:p>
          <a:p>
            <a:pPr marL="355600" marR="5080" indent="-342900" algn="just">
              <a:lnSpc>
                <a:spcPct val="85800"/>
              </a:lnSpc>
              <a:spcBef>
                <a:spcPts val="1060"/>
              </a:spcBef>
              <a:buFont typeface="Courier New" pitchFamily="49" charset="0"/>
              <a:buChar char="o"/>
            </a:pP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Ley Orgánica del Municipio </a:t>
            </a:r>
          </a:p>
          <a:p>
            <a:pPr marL="355600" marR="5080" indent="-342900" algn="just">
              <a:lnSpc>
                <a:spcPct val="85800"/>
              </a:lnSpc>
              <a:spcBef>
                <a:spcPts val="1060"/>
              </a:spcBef>
              <a:buFont typeface="Courier New" pitchFamily="49" charset="0"/>
              <a:buChar char="o"/>
            </a:pPr>
            <a:r>
              <a:rPr sz="2800" spc="260" dirty="0" err="1" smtClean="0">
                <a:latin typeface="Arial" pitchFamily="34" charset="0"/>
                <a:cs typeface="Arial" pitchFamily="34" charset="0"/>
              </a:rPr>
              <a:t>Ley</a:t>
            </a:r>
            <a:r>
              <a:rPr sz="2800" spc="26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de Responsabilidades de los Servidores</a:t>
            </a:r>
            <a:r>
              <a:rPr sz="2800" spc="-24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200" dirty="0">
                <a:latin typeface="Arial" pitchFamily="34" charset="0"/>
                <a:cs typeface="Arial" pitchFamily="34" charset="0"/>
              </a:rPr>
              <a:t>Públicos 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del Estado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y </a:t>
            </a:r>
            <a:r>
              <a:rPr sz="2800" dirty="0">
                <a:latin typeface="Arial" pitchFamily="34" charset="0"/>
                <a:cs typeface="Arial" pitchFamily="34" charset="0"/>
              </a:rPr>
              <a:t>Municipios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de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 smtClean="0">
                <a:latin typeface="Arial" pitchFamily="34" charset="0"/>
                <a:cs typeface="Arial" pitchFamily="34" charset="0"/>
              </a:rPr>
              <a:t>Zacatecas</a:t>
            </a:r>
            <a:endParaRPr lang="es-MX" sz="2800" spc="-5" dirty="0">
              <a:latin typeface="Arial" pitchFamily="34" charset="0"/>
              <a:cs typeface="Arial" pitchFamily="34" charset="0"/>
            </a:endParaRPr>
          </a:p>
          <a:p>
            <a:pPr marL="355600" marR="5080" indent="-342900" algn="just">
              <a:lnSpc>
                <a:spcPct val="85800"/>
              </a:lnSpc>
              <a:spcBef>
                <a:spcPts val="1060"/>
              </a:spcBef>
              <a:buFont typeface="Courier New" pitchFamily="49" charset="0"/>
              <a:buChar char="o"/>
            </a:pPr>
            <a:r>
              <a:rPr sz="2800" spc="145" dirty="0" err="1" smtClean="0">
                <a:latin typeface="Arial" pitchFamily="34" charset="0"/>
                <a:cs typeface="Arial" pitchFamily="34" charset="0"/>
              </a:rPr>
              <a:t>Bandos</a:t>
            </a:r>
            <a:r>
              <a:rPr sz="2800" spc="1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 smtClean="0">
                <a:latin typeface="Arial" pitchFamily="34" charset="0"/>
                <a:cs typeface="Arial" pitchFamily="34" charset="0"/>
              </a:rPr>
              <a:t>de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gobierno,</a:t>
            </a:r>
            <a:r>
              <a:rPr sz="2800" spc="-10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45" dirty="0">
                <a:latin typeface="Arial" pitchFamily="34" charset="0"/>
                <a:cs typeface="Arial" pitchFamily="34" charset="0"/>
              </a:rPr>
              <a:t>reglamentos, 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circulares y disposiciones administrativas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de 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observancia</a:t>
            </a:r>
            <a:r>
              <a:rPr sz="2800" spc="1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general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60648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008112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Constitución del Estado Libre y Soberano de  Zacatecas</a:t>
            </a:r>
            <a:endParaRPr lang="es-MX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227687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II. Art. 118. La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competencia que la Constitución Política de los Estados Unidos Mexicanos y esta Constitución otorgan al gobierno municipal,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ejercida exclusivamente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Ayuntamiento y no habrá autoridad intermedia alguna entre éste y el gobierno del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Estado </a:t>
            </a: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(Municipio Libre)</a:t>
            </a: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VI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. Los cargos de los integrantes de los Ayuntamientos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sólo son renunciables por causas graves que serán calificadas por la Legislatura del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Estado </a:t>
            </a:r>
            <a:r>
              <a:rPr lang="es-MX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(Es un cargo de elección popular)</a:t>
            </a:r>
            <a:endParaRPr lang="es-MX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28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84482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Artículo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127.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El gobierno municipal se deposita en una asamblea que se denominará "Ayuntamiento", </a:t>
            </a:r>
            <a:r>
              <a:rPr lang="es-MX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integrada por </a:t>
            </a:r>
            <a:r>
              <a:rPr lang="es-MX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 Presidencia, la Sindicatura </a:t>
            </a:r>
            <a:r>
              <a:rPr lang="es-MX" sz="2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MX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las Regidurías.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u="sng" dirty="0">
                <a:latin typeface="Arial" pitchFamily="34" charset="0"/>
                <a:cs typeface="Arial" pitchFamily="34" charset="0"/>
              </a:rPr>
              <a:t>La Ley Orgánica del Municipio Libre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determinará las facultades y obligaciones que competen a cada uno de los integrantes del Ayuntamiento, así como la organización y funcionamiento de las dependencias administrativas.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08052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Constitución del Estado Libre y Soberano de Zacatecas</a:t>
            </a:r>
            <a:endParaRPr lang="es-MX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70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274838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/>
              <a:t>Art. 118. El </a:t>
            </a:r>
            <a:r>
              <a:rPr lang="es-MX" sz="2400" b="1" dirty="0"/>
              <a:t>Ayuntamiento es depositario de la función pública municipal y constituye la primera instancia de gobierno, </a:t>
            </a:r>
            <a:r>
              <a:rPr lang="es-MX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el propósito de </a:t>
            </a:r>
            <a:r>
              <a:rPr lang="es-MX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recoger y atender las necesidades colectivas y sociales, así como para articular y promover el desarrollo integral y sustentable del Municipio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77062" y="620688"/>
            <a:ext cx="8183880" cy="1051560"/>
          </a:xfrm>
        </p:spPr>
        <p:txBody>
          <a:bodyPr/>
          <a:lstStyle/>
          <a:p>
            <a:r>
              <a:rPr lang="es-MX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Constitución de Zacatecas</a:t>
            </a:r>
            <a:endParaRPr lang="es-MX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1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47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010025"/>
            <a:ext cx="1600200" cy="284797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331640" y="332656"/>
            <a:ext cx="6548438" cy="6305550"/>
            <a:chOff x="1845564" y="323532"/>
            <a:chExt cx="8731250" cy="6305550"/>
          </a:xfrm>
        </p:grpSpPr>
        <p:sp>
          <p:nvSpPr>
            <p:cNvPr id="3" name="object 3"/>
            <p:cNvSpPr/>
            <p:nvPr/>
          </p:nvSpPr>
          <p:spPr>
            <a:xfrm>
              <a:off x="9198133" y="336550"/>
              <a:ext cx="1322070" cy="6279515"/>
            </a:xfrm>
            <a:custGeom>
              <a:avLst/>
              <a:gdLst/>
              <a:ahLst/>
              <a:cxnLst/>
              <a:rect l="l" t="t" r="r" b="b"/>
              <a:pathLst>
                <a:path w="1322070" h="6279515">
                  <a:moveTo>
                    <a:pt x="1300448" y="6279362"/>
                  </a:moveTo>
                  <a:lnTo>
                    <a:pt x="1266451" y="6244999"/>
                  </a:lnTo>
                  <a:lnTo>
                    <a:pt x="1232904" y="6210359"/>
                  </a:lnTo>
                  <a:lnTo>
                    <a:pt x="1199807" y="6175447"/>
                  </a:lnTo>
                  <a:lnTo>
                    <a:pt x="1167161" y="6140266"/>
                  </a:lnTo>
                  <a:lnTo>
                    <a:pt x="1134965" y="6104820"/>
                  </a:lnTo>
                  <a:lnTo>
                    <a:pt x="1103219" y="6069113"/>
                  </a:lnTo>
                  <a:lnTo>
                    <a:pt x="1071924" y="6033148"/>
                  </a:lnTo>
                  <a:lnTo>
                    <a:pt x="1041079" y="5996929"/>
                  </a:lnTo>
                  <a:lnTo>
                    <a:pt x="1010684" y="5960460"/>
                  </a:lnTo>
                  <a:lnTo>
                    <a:pt x="980739" y="5923745"/>
                  </a:lnTo>
                  <a:lnTo>
                    <a:pt x="951245" y="5886786"/>
                  </a:lnTo>
                  <a:lnTo>
                    <a:pt x="922201" y="5849588"/>
                  </a:lnTo>
                  <a:lnTo>
                    <a:pt x="893607" y="5812154"/>
                  </a:lnTo>
                  <a:lnTo>
                    <a:pt x="865464" y="5774489"/>
                  </a:lnTo>
                  <a:lnTo>
                    <a:pt x="837771" y="5736595"/>
                  </a:lnTo>
                  <a:lnTo>
                    <a:pt x="810528" y="5698477"/>
                  </a:lnTo>
                  <a:lnTo>
                    <a:pt x="783736" y="5660138"/>
                  </a:lnTo>
                  <a:lnTo>
                    <a:pt x="757394" y="5621582"/>
                  </a:lnTo>
                  <a:lnTo>
                    <a:pt x="731502" y="5582812"/>
                  </a:lnTo>
                  <a:lnTo>
                    <a:pt x="706060" y="5543833"/>
                  </a:lnTo>
                  <a:lnTo>
                    <a:pt x="681069" y="5504647"/>
                  </a:lnTo>
                  <a:lnTo>
                    <a:pt x="656528" y="5465259"/>
                  </a:lnTo>
                  <a:lnTo>
                    <a:pt x="632437" y="5425672"/>
                  </a:lnTo>
                  <a:lnTo>
                    <a:pt x="608797" y="5385890"/>
                  </a:lnTo>
                  <a:lnTo>
                    <a:pt x="585606" y="5345917"/>
                  </a:lnTo>
                  <a:lnTo>
                    <a:pt x="562867" y="5305755"/>
                  </a:lnTo>
                  <a:lnTo>
                    <a:pt x="540577" y="5265410"/>
                  </a:lnTo>
                  <a:lnTo>
                    <a:pt x="518738" y="5224885"/>
                  </a:lnTo>
                  <a:lnTo>
                    <a:pt x="497349" y="5184182"/>
                  </a:lnTo>
                  <a:lnTo>
                    <a:pt x="476410" y="5143307"/>
                  </a:lnTo>
                  <a:lnTo>
                    <a:pt x="455922" y="5102263"/>
                  </a:lnTo>
                  <a:lnTo>
                    <a:pt x="435884" y="5061052"/>
                  </a:lnTo>
                  <a:lnTo>
                    <a:pt x="416296" y="5019680"/>
                  </a:lnTo>
                  <a:lnTo>
                    <a:pt x="397159" y="4978150"/>
                  </a:lnTo>
                  <a:lnTo>
                    <a:pt x="378471" y="4936465"/>
                  </a:lnTo>
                  <a:lnTo>
                    <a:pt x="360234" y="4894629"/>
                  </a:lnTo>
                  <a:lnTo>
                    <a:pt x="342448" y="4852645"/>
                  </a:lnTo>
                  <a:lnTo>
                    <a:pt x="325112" y="4810519"/>
                  </a:lnTo>
                  <a:lnTo>
                    <a:pt x="308226" y="4768252"/>
                  </a:lnTo>
                  <a:lnTo>
                    <a:pt x="291790" y="4725849"/>
                  </a:lnTo>
                  <a:lnTo>
                    <a:pt x="275804" y="4683314"/>
                  </a:lnTo>
                  <a:lnTo>
                    <a:pt x="260269" y="4640649"/>
                  </a:lnTo>
                  <a:lnTo>
                    <a:pt x="245184" y="4597860"/>
                  </a:lnTo>
                  <a:lnTo>
                    <a:pt x="230550" y="4554949"/>
                  </a:lnTo>
                  <a:lnTo>
                    <a:pt x="216366" y="4511921"/>
                  </a:lnTo>
                  <a:lnTo>
                    <a:pt x="202632" y="4468778"/>
                  </a:lnTo>
                  <a:lnTo>
                    <a:pt x="189348" y="4425525"/>
                  </a:lnTo>
                  <a:lnTo>
                    <a:pt x="176515" y="4382165"/>
                  </a:lnTo>
                  <a:lnTo>
                    <a:pt x="164132" y="4338702"/>
                  </a:lnTo>
                  <a:lnTo>
                    <a:pt x="152199" y="4295139"/>
                  </a:lnTo>
                  <a:lnTo>
                    <a:pt x="140716" y="4251481"/>
                  </a:lnTo>
                  <a:lnTo>
                    <a:pt x="129684" y="4207731"/>
                  </a:lnTo>
                  <a:lnTo>
                    <a:pt x="119102" y="4163893"/>
                  </a:lnTo>
                  <a:lnTo>
                    <a:pt x="108971" y="4119969"/>
                  </a:lnTo>
                  <a:lnTo>
                    <a:pt x="99289" y="4075965"/>
                  </a:lnTo>
                  <a:lnTo>
                    <a:pt x="90058" y="4031884"/>
                  </a:lnTo>
                  <a:lnTo>
                    <a:pt x="81278" y="3987729"/>
                  </a:lnTo>
                  <a:lnTo>
                    <a:pt x="72947" y="3943504"/>
                  </a:lnTo>
                  <a:lnTo>
                    <a:pt x="65067" y="3899213"/>
                  </a:lnTo>
                  <a:lnTo>
                    <a:pt x="57637" y="3854859"/>
                  </a:lnTo>
                  <a:lnTo>
                    <a:pt x="50658" y="3810446"/>
                  </a:lnTo>
                  <a:lnTo>
                    <a:pt x="44128" y="3765978"/>
                  </a:lnTo>
                  <a:lnTo>
                    <a:pt x="38049" y="3721459"/>
                  </a:lnTo>
                  <a:lnTo>
                    <a:pt x="32421" y="3676891"/>
                  </a:lnTo>
                  <a:lnTo>
                    <a:pt x="27242" y="3632280"/>
                  </a:lnTo>
                  <a:lnTo>
                    <a:pt x="22514" y="3587628"/>
                  </a:lnTo>
                  <a:lnTo>
                    <a:pt x="18236" y="3542939"/>
                  </a:lnTo>
                  <a:lnTo>
                    <a:pt x="14409" y="3498217"/>
                  </a:lnTo>
                  <a:lnTo>
                    <a:pt x="11032" y="3453466"/>
                  </a:lnTo>
                  <a:lnTo>
                    <a:pt x="8105" y="3408688"/>
                  </a:lnTo>
                  <a:lnTo>
                    <a:pt x="5628" y="3363889"/>
                  </a:lnTo>
                  <a:lnTo>
                    <a:pt x="3602" y="3319071"/>
                  </a:lnTo>
                  <a:lnTo>
                    <a:pt x="2026" y="3274239"/>
                  </a:lnTo>
                  <a:lnTo>
                    <a:pt x="900" y="3229396"/>
                  </a:lnTo>
                  <a:lnTo>
                    <a:pt x="225" y="3184545"/>
                  </a:lnTo>
                  <a:lnTo>
                    <a:pt x="0" y="3139690"/>
                  </a:lnTo>
                  <a:lnTo>
                    <a:pt x="225" y="3094836"/>
                  </a:lnTo>
                  <a:lnTo>
                    <a:pt x="900" y="3049985"/>
                  </a:lnTo>
                  <a:lnTo>
                    <a:pt x="2026" y="3005142"/>
                  </a:lnTo>
                  <a:lnTo>
                    <a:pt x="3602" y="2960309"/>
                  </a:lnTo>
                  <a:lnTo>
                    <a:pt x="5628" y="2915491"/>
                  </a:lnTo>
                  <a:lnTo>
                    <a:pt x="8105" y="2870692"/>
                  </a:lnTo>
                  <a:lnTo>
                    <a:pt x="11032" y="2825915"/>
                  </a:lnTo>
                  <a:lnTo>
                    <a:pt x="14409" y="2781163"/>
                  </a:lnTo>
                  <a:lnTo>
                    <a:pt x="18236" y="2736441"/>
                  </a:lnTo>
                  <a:lnTo>
                    <a:pt x="22514" y="2691753"/>
                  </a:lnTo>
                  <a:lnTo>
                    <a:pt x="27242" y="2647101"/>
                  </a:lnTo>
                  <a:lnTo>
                    <a:pt x="32421" y="2602489"/>
                  </a:lnTo>
                  <a:lnTo>
                    <a:pt x="38049" y="2557922"/>
                  </a:lnTo>
                  <a:lnTo>
                    <a:pt x="44128" y="2513402"/>
                  </a:lnTo>
                  <a:lnTo>
                    <a:pt x="50658" y="2468934"/>
                  </a:lnTo>
                  <a:lnTo>
                    <a:pt x="57637" y="2424521"/>
                  </a:lnTo>
                  <a:lnTo>
                    <a:pt x="65067" y="2380167"/>
                  </a:lnTo>
                  <a:lnTo>
                    <a:pt x="72947" y="2335876"/>
                  </a:lnTo>
                  <a:lnTo>
                    <a:pt x="81278" y="2291651"/>
                  </a:lnTo>
                  <a:lnTo>
                    <a:pt x="90058" y="2247495"/>
                  </a:lnTo>
                  <a:lnTo>
                    <a:pt x="99289" y="2203414"/>
                  </a:lnTo>
                  <a:lnTo>
                    <a:pt x="108971" y="2159410"/>
                  </a:lnTo>
                  <a:lnTo>
                    <a:pt x="119102" y="2115486"/>
                  </a:lnTo>
                  <a:lnTo>
                    <a:pt x="129684" y="2071648"/>
                  </a:lnTo>
                  <a:lnTo>
                    <a:pt x="140716" y="2027897"/>
                  </a:lnTo>
                  <a:lnTo>
                    <a:pt x="152199" y="1984239"/>
                  </a:lnTo>
                  <a:lnTo>
                    <a:pt x="164132" y="1940677"/>
                  </a:lnTo>
                  <a:lnTo>
                    <a:pt x="176515" y="1897213"/>
                  </a:lnTo>
                  <a:lnTo>
                    <a:pt x="189348" y="1853853"/>
                  </a:lnTo>
                  <a:lnTo>
                    <a:pt x="202632" y="1810600"/>
                  </a:lnTo>
                  <a:lnTo>
                    <a:pt x="216366" y="1767457"/>
                  </a:lnTo>
                  <a:lnTo>
                    <a:pt x="230550" y="1724428"/>
                  </a:lnTo>
                  <a:lnTo>
                    <a:pt x="245184" y="1681517"/>
                  </a:lnTo>
                  <a:lnTo>
                    <a:pt x="260269" y="1638727"/>
                  </a:lnTo>
                  <a:lnTo>
                    <a:pt x="275804" y="1596063"/>
                  </a:lnTo>
                  <a:lnTo>
                    <a:pt x="291790" y="1553527"/>
                  </a:lnTo>
                  <a:lnTo>
                    <a:pt x="308226" y="1511124"/>
                  </a:lnTo>
                  <a:lnTo>
                    <a:pt x="325112" y="1468857"/>
                  </a:lnTo>
                  <a:lnTo>
                    <a:pt x="342448" y="1426730"/>
                  </a:lnTo>
                  <a:lnTo>
                    <a:pt x="360234" y="1384747"/>
                  </a:lnTo>
                  <a:lnTo>
                    <a:pt x="378471" y="1342910"/>
                  </a:lnTo>
                  <a:lnTo>
                    <a:pt x="397159" y="1301225"/>
                  </a:lnTo>
                  <a:lnTo>
                    <a:pt x="416296" y="1259694"/>
                  </a:lnTo>
                  <a:lnTo>
                    <a:pt x="435884" y="1218322"/>
                  </a:lnTo>
                  <a:lnTo>
                    <a:pt x="455922" y="1177111"/>
                  </a:lnTo>
                  <a:lnTo>
                    <a:pt x="476410" y="1136067"/>
                  </a:lnTo>
                  <a:lnTo>
                    <a:pt x="497349" y="1095191"/>
                  </a:lnTo>
                  <a:lnTo>
                    <a:pt x="518738" y="1054488"/>
                  </a:lnTo>
                  <a:lnTo>
                    <a:pt x="540577" y="1013963"/>
                  </a:lnTo>
                  <a:lnTo>
                    <a:pt x="562867" y="973617"/>
                  </a:lnTo>
                  <a:lnTo>
                    <a:pt x="585606" y="933456"/>
                  </a:lnTo>
                  <a:lnTo>
                    <a:pt x="608797" y="893482"/>
                  </a:lnTo>
                  <a:lnTo>
                    <a:pt x="632437" y="853699"/>
                  </a:lnTo>
                  <a:lnTo>
                    <a:pt x="656528" y="814112"/>
                  </a:lnTo>
                  <a:lnTo>
                    <a:pt x="681069" y="774724"/>
                  </a:lnTo>
                  <a:lnTo>
                    <a:pt x="706060" y="735538"/>
                  </a:lnTo>
                  <a:lnTo>
                    <a:pt x="731502" y="696558"/>
                  </a:lnTo>
                  <a:lnTo>
                    <a:pt x="757394" y="657788"/>
                  </a:lnTo>
                  <a:lnTo>
                    <a:pt x="783736" y="619231"/>
                  </a:lnTo>
                  <a:lnTo>
                    <a:pt x="810528" y="580892"/>
                  </a:lnTo>
                  <a:lnTo>
                    <a:pt x="837771" y="542773"/>
                  </a:lnTo>
                  <a:lnTo>
                    <a:pt x="865464" y="504879"/>
                  </a:lnTo>
                  <a:lnTo>
                    <a:pt x="893607" y="467213"/>
                  </a:lnTo>
                  <a:lnTo>
                    <a:pt x="922201" y="429779"/>
                  </a:lnTo>
                  <a:lnTo>
                    <a:pt x="951245" y="392581"/>
                  </a:lnTo>
                  <a:lnTo>
                    <a:pt x="980739" y="355622"/>
                  </a:lnTo>
                  <a:lnTo>
                    <a:pt x="1010684" y="318905"/>
                  </a:lnTo>
                  <a:lnTo>
                    <a:pt x="1041079" y="282436"/>
                  </a:lnTo>
                  <a:lnTo>
                    <a:pt x="1071924" y="246217"/>
                  </a:lnTo>
                  <a:lnTo>
                    <a:pt x="1103219" y="210251"/>
                  </a:lnTo>
                  <a:lnTo>
                    <a:pt x="1134965" y="174544"/>
                  </a:lnTo>
                  <a:lnTo>
                    <a:pt x="1167161" y="139098"/>
                  </a:lnTo>
                  <a:lnTo>
                    <a:pt x="1199807" y="103916"/>
                  </a:lnTo>
                  <a:lnTo>
                    <a:pt x="1232904" y="69004"/>
                  </a:lnTo>
                  <a:lnTo>
                    <a:pt x="1266451" y="34364"/>
                  </a:lnTo>
                  <a:lnTo>
                    <a:pt x="1300448" y="0"/>
                  </a:lnTo>
                  <a:lnTo>
                    <a:pt x="1322038" y="21589"/>
                  </a:lnTo>
                  <a:lnTo>
                    <a:pt x="1288050" y="55944"/>
                  </a:lnTo>
                  <a:lnTo>
                    <a:pt x="1254515" y="90576"/>
                  </a:lnTo>
                  <a:lnTo>
                    <a:pt x="1221434" y="125483"/>
                  </a:lnTo>
                  <a:lnTo>
                    <a:pt x="1188806" y="160659"/>
                  </a:lnTo>
                  <a:lnTo>
                    <a:pt x="1156631" y="196102"/>
                  </a:lnTo>
                  <a:lnTo>
                    <a:pt x="1124909" y="231809"/>
                  </a:lnTo>
                  <a:lnTo>
                    <a:pt x="1093640" y="267774"/>
                  </a:lnTo>
                  <a:lnTo>
                    <a:pt x="1062825" y="303995"/>
                  </a:lnTo>
                  <a:lnTo>
                    <a:pt x="1032462" y="340467"/>
                  </a:lnTo>
                  <a:lnTo>
                    <a:pt x="1002553" y="377187"/>
                  </a:lnTo>
                  <a:lnTo>
                    <a:pt x="973097" y="414152"/>
                  </a:lnTo>
                  <a:lnTo>
                    <a:pt x="944094" y="451357"/>
                  </a:lnTo>
                  <a:lnTo>
                    <a:pt x="915545" y="488799"/>
                  </a:lnTo>
                  <a:lnTo>
                    <a:pt x="887448" y="526474"/>
                  </a:lnTo>
                  <a:lnTo>
                    <a:pt x="859805" y="564378"/>
                  </a:lnTo>
                  <a:lnTo>
                    <a:pt x="832615" y="602508"/>
                  </a:lnTo>
                  <a:lnTo>
                    <a:pt x="805878" y="640860"/>
                  </a:lnTo>
                  <a:lnTo>
                    <a:pt x="779594" y="679430"/>
                  </a:lnTo>
                  <a:lnTo>
                    <a:pt x="753763" y="718214"/>
                  </a:lnTo>
                  <a:lnTo>
                    <a:pt x="728386" y="757209"/>
                  </a:lnTo>
                  <a:lnTo>
                    <a:pt x="703461" y="796411"/>
                  </a:lnTo>
                  <a:lnTo>
                    <a:pt x="678990" y="835816"/>
                  </a:lnTo>
                  <a:lnTo>
                    <a:pt x="654972" y="875421"/>
                  </a:lnTo>
                  <a:lnTo>
                    <a:pt x="631407" y="915221"/>
                  </a:lnTo>
                  <a:lnTo>
                    <a:pt x="608296" y="955214"/>
                  </a:lnTo>
                  <a:lnTo>
                    <a:pt x="585637" y="995395"/>
                  </a:lnTo>
                  <a:lnTo>
                    <a:pt x="563432" y="1035760"/>
                  </a:lnTo>
                  <a:lnTo>
                    <a:pt x="541680" y="1076306"/>
                  </a:lnTo>
                  <a:lnTo>
                    <a:pt x="520381" y="1117029"/>
                  </a:lnTo>
                  <a:lnTo>
                    <a:pt x="499535" y="1157926"/>
                  </a:lnTo>
                  <a:lnTo>
                    <a:pt x="479142" y="1198993"/>
                  </a:lnTo>
                  <a:lnTo>
                    <a:pt x="459203" y="1240225"/>
                  </a:lnTo>
                  <a:lnTo>
                    <a:pt x="439717" y="1281619"/>
                  </a:lnTo>
                  <a:lnTo>
                    <a:pt x="420683" y="1323172"/>
                  </a:lnTo>
                  <a:lnTo>
                    <a:pt x="402103" y="1364880"/>
                  </a:lnTo>
                  <a:lnTo>
                    <a:pt x="383977" y="1406739"/>
                  </a:lnTo>
                  <a:lnTo>
                    <a:pt x="366303" y="1448745"/>
                  </a:lnTo>
                  <a:lnTo>
                    <a:pt x="349083" y="1490895"/>
                  </a:lnTo>
                  <a:lnTo>
                    <a:pt x="332315" y="1533184"/>
                  </a:lnTo>
                  <a:lnTo>
                    <a:pt x="316001" y="1575609"/>
                  </a:lnTo>
                  <a:lnTo>
                    <a:pt x="300140" y="1618167"/>
                  </a:lnTo>
                  <a:lnTo>
                    <a:pt x="284733" y="1660854"/>
                  </a:lnTo>
                  <a:lnTo>
                    <a:pt x="269778" y="1703665"/>
                  </a:lnTo>
                  <a:lnTo>
                    <a:pt x="255277" y="1746598"/>
                  </a:lnTo>
                  <a:lnTo>
                    <a:pt x="241228" y="1789648"/>
                  </a:lnTo>
                  <a:lnTo>
                    <a:pt x="227633" y="1832812"/>
                  </a:lnTo>
                  <a:lnTo>
                    <a:pt x="214491" y="1876086"/>
                  </a:lnTo>
                  <a:lnTo>
                    <a:pt x="201803" y="1919466"/>
                  </a:lnTo>
                  <a:lnTo>
                    <a:pt x="189567" y="1962949"/>
                  </a:lnTo>
                  <a:lnTo>
                    <a:pt x="177785" y="2006530"/>
                  </a:lnTo>
                  <a:lnTo>
                    <a:pt x="166455" y="2050207"/>
                  </a:lnTo>
                  <a:lnTo>
                    <a:pt x="155579" y="2093975"/>
                  </a:lnTo>
                  <a:lnTo>
                    <a:pt x="145156" y="2137831"/>
                  </a:lnTo>
                  <a:lnTo>
                    <a:pt x="135187" y="2181770"/>
                  </a:lnTo>
                  <a:lnTo>
                    <a:pt x="125670" y="2225790"/>
                  </a:lnTo>
                  <a:lnTo>
                    <a:pt x="116607" y="2269886"/>
                  </a:lnTo>
                  <a:lnTo>
                    <a:pt x="107996" y="2314055"/>
                  </a:lnTo>
                  <a:lnTo>
                    <a:pt x="99839" y="2358293"/>
                  </a:lnTo>
                  <a:lnTo>
                    <a:pt x="92135" y="2402596"/>
                  </a:lnTo>
                  <a:lnTo>
                    <a:pt x="84885" y="2446960"/>
                  </a:lnTo>
                  <a:lnTo>
                    <a:pt x="78087" y="2491383"/>
                  </a:lnTo>
                  <a:lnTo>
                    <a:pt x="71743" y="2535859"/>
                  </a:lnTo>
                  <a:lnTo>
                    <a:pt x="65852" y="2580386"/>
                  </a:lnTo>
                  <a:lnTo>
                    <a:pt x="60414" y="2624959"/>
                  </a:lnTo>
                  <a:lnTo>
                    <a:pt x="55429" y="2669576"/>
                  </a:lnTo>
                  <a:lnTo>
                    <a:pt x="50897" y="2714231"/>
                  </a:lnTo>
                  <a:lnTo>
                    <a:pt x="46819" y="2758922"/>
                  </a:lnTo>
                  <a:lnTo>
                    <a:pt x="43193" y="2803645"/>
                  </a:lnTo>
                  <a:lnTo>
                    <a:pt x="40021" y="2848395"/>
                  </a:lnTo>
                  <a:lnTo>
                    <a:pt x="37302" y="2893170"/>
                  </a:lnTo>
                  <a:lnTo>
                    <a:pt x="35036" y="2937965"/>
                  </a:lnTo>
                  <a:lnTo>
                    <a:pt x="33223" y="2982778"/>
                  </a:lnTo>
                  <a:lnTo>
                    <a:pt x="31864" y="3027603"/>
                  </a:lnTo>
                  <a:lnTo>
                    <a:pt x="30958" y="3072437"/>
                  </a:lnTo>
                  <a:lnTo>
                    <a:pt x="30504" y="3117277"/>
                  </a:lnTo>
                  <a:lnTo>
                    <a:pt x="30504" y="3162119"/>
                  </a:lnTo>
                  <a:lnTo>
                    <a:pt x="30958" y="3206959"/>
                  </a:lnTo>
                  <a:lnTo>
                    <a:pt x="31864" y="3251794"/>
                  </a:lnTo>
                  <a:lnTo>
                    <a:pt x="33223" y="3296619"/>
                  </a:lnTo>
                  <a:lnTo>
                    <a:pt x="35036" y="3341431"/>
                  </a:lnTo>
                  <a:lnTo>
                    <a:pt x="37302" y="3386227"/>
                  </a:lnTo>
                  <a:lnTo>
                    <a:pt x="40021" y="3431001"/>
                  </a:lnTo>
                  <a:lnTo>
                    <a:pt x="43193" y="3475752"/>
                  </a:lnTo>
                  <a:lnTo>
                    <a:pt x="46819" y="3520475"/>
                  </a:lnTo>
                  <a:lnTo>
                    <a:pt x="50897" y="3565166"/>
                  </a:lnTo>
                  <a:lnTo>
                    <a:pt x="55429" y="3609821"/>
                  </a:lnTo>
                  <a:lnTo>
                    <a:pt x="60414" y="3654438"/>
                  </a:lnTo>
                  <a:lnTo>
                    <a:pt x="65852" y="3699011"/>
                  </a:lnTo>
                  <a:lnTo>
                    <a:pt x="71743" y="3743538"/>
                  </a:lnTo>
                  <a:lnTo>
                    <a:pt x="78087" y="3788015"/>
                  </a:lnTo>
                  <a:lnTo>
                    <a:pt x="84885" y="3832438"/>
                  </a:lnTo>
                  <a:lnTo>
                    <a:pt x="92135" y="3876802"/>
                  </a:lnTo>
                  <a:lnTo>
                    <a:pt x="99839" y="3921106"/>
                  </a:lnTo>
                  <a:lnTo>
                    <a:pt x="107996" y="3965344"/>
                  </a:lnTo>
                  <a:lnTo>
                    <a:pt x="116607" y="4009513"/>
                  </a:lnTo>
                  <a:lnTo>
                    <a:pt x="125670" y="4053609"/>
                  </a:lnTo>
                  <a:lnTo>
                    <a:pt x="135187" y="4097629"/>
                  </a:lnTo>
                  <a:lnTo>
                    <a:pt x="145156" y="4141568"/>
                  </a:lnTo>
                  <a:lnTo>
                    <a:pt x="155579" y="4185424"/>
                  </a:lnTo>
                  <a:lnTo>
                    <a:pt x="166455" y="4229193"/>
                  </a:lnTo>
                  <a:lnTo>
                    <a:pt x="177785" y="4272869"/>
                  </a:lnTo>
                  <a:lnTo>
                    <a:pt x="189567" y="4316451"/>
                  </a:lnTo>
                  <a:lnTo>
                    <a:pt x="201803" y="4359934"/>
                  </a:lnTo>
                  <a:lnTo>
                    <a:pt x="214491" y="4403315"/>
                  </a:lnTo>
                  <a:lnTo>
                    <a:pt x="227633" y="4446589"/>
                  </a:lnTo>
                  <a:lnTo>
                    <a:pt x="241228" y="4489753"/>
                  </a:lnTo>
                  <a:lnTo>
                    <a:pt x="255277" y="4532803"/>
                  </a:lnTo>
                  <a:lnTo>
                    <a:pt x="269778" y="4575736"/>
                  </a:lnTo>
                  <a:lnTo>
                    <a:pt x="284733" y="4618548"/>
                  </a:lnTo>
                  <a:lnTo>
                    <a:pt x="300140" y="4661235"/>
                  </a:lnTo>
                  <a:lnTo>
                    <a:pt x="316001" y="4703793"/>
                  </a:lnTo>
                  <a:lnTo>
                    <a:pt x="332315" y="4746219"/>
                  </a:lnTo>
                  <a:lnTo>
                    <a:pt x="349083" y="4788509"/>
                  </a:lnTo>
                  <a:lnTo>
                    <a:pt x="366303" y="4830659"/>
                  </a:lnTo>
                  <a:lnTo>
                    <a:pt x="383977" y="4872666"/>
                  </a:lnTo>
                  <a:lnTo>
                    <a:pt x="402103" y="4914525"/>
                  </a:lnTo>
                  <a:lnTo>
                    <a:pt x="420683" y="4956233"/>
                  </a:lnTo>
                  <a:lnTo>
                    <a:pt x="439717" y="4997786"/>
                  </a:lnTo>
                  <a:lnTo>
                    <a:pt x="459203" y="5039181"/>
                  </a:lnTo>
                  <a:lnTo>
                    <a:pt x="479142" y="5080414"/>
                  </a:lnTo>
                  <a:lnTo>
                    <a:pt x="499535" y="5121481"/>
                  </a:lnTo>
                  <a:lnTo>
                    <a:pt x="520381" y="5162378"/>
                  </a:lnTo>
                  <a:lnTo>
                    <a:pt x="541680" y="5203102"/>
                  </a:lnTo>
                  <a:lnTo>
                    <a:pt x="563432" y="5243648"/>
                  </a:lnTo>
                  <a:lnTo>
                    <a:pt x="585637" y="5284014"/>
                  </a:lnTo>
                  <a:lnTo>
                    <a:pt x="608296" y="5324195"/>
                  </a:lnTo>
                  <a:lnTo>
                    <a:pt x="631407" y="5364188"/>
                  </a:lnTo>
                  <a:lnTo>
                    <a:pt x="654972" y="5403989"/>
                  </a:lnTo>
                  <a:lnTo>
                    <a:pt x="678990" y="5443595"/>
                  </a:lnTo>
                  <a:lnTo>
                    <a:pt x="703461" y="5483000"/>
                  </a:lnTo>
                  <a:lnTo>
                    <a:pt x="728386" y="5522203"/>
                  </a:lnTo>
                  <a:lnTo>
                    <a:pt x="753763" y="5561198"/>
                  </a:lnTo>
                  <a:lnTo>
                    <a:pt x="779594" y="5599983"/>
                  </a:lnTo>
                  <a:lnTo>
                    <a:pt x="805878" y="5638554"/>
                  </a:lnTo>
                  <a:lnTo>
                    <a:pt x="832615" y="5676906"/>
                  </a:lnTo>
                  <a:lnTo>
                    <a:pt x="859805" y="5715036"/>
                  </a:lnTo>
                  <a:lnTo>
                    <a:pt x="887448" y="5752941"/>
                  </a:lnTo>
                  <a:lnTo>
                    <a:pt x="915545" y="5790617"/>
                  </a:lnTo>
                  <a:lnTo>
                    <a:pt x="944094" y="5828060"/>
                  </a:lnTo>
                  <a:lnTo>
                    <a:pt x="973097" y="5865265"/>
                  </a:lnTo>
                  <a:lnTo>
                    <a:pt x="1002553" y="5902231"/>
                  </a:lnTo>
                  <a:lnTo>
                    <a:pt x="1032462" y="5938952"/>
                  </a:lnTo>
                  <a:lnTo>
                    <a:pt x="1062825" y="5975425"/>
                  </a:lnTo>
                  <a:lnTo>
                    <a:pt x="1093640" y="6011646"/>
                  </a:lnTo>
                  <a:lnTo>
                    <a:pt x="1124909" y="6047612"/>
                  </a:lnTo>
                  <a:lnTo>
                    <a:pt x="1156631" y="6083319"/>
                  </a:lnTo>
                  <a:lnTo>
                    <a:pt x="1188806" y="6118763"/>
                  </a:lnTo>
                  <a:lnTo>
                    <a:pt x="1221434" y="6153940"/>
                  </a:lnTo>
                  <a:lnTo>
                    <a:pt x="1254515" y="6188847"/>
                  </a:lnTo>
                  <a:lnTo>
                    <a:pt x="1288050" y="6223480"/>
                  </a:lnTo>
                  <a:lnTo>
                    <a:pt x="1322038" y="6257836"/>
                  </a:lnTo>
                  <a:lnTo>
                    <a:pt x="1300448" y="6279362"/>
                  </a:lnTo>
                  <a:close/>
                </a:path>
              </a:pathLst>
            </a:custGeom>
            <a:ln w="25907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" name="object 4"/>
            <p:cNvSpPr/>
            <p:nvPr/>
          </p:nvSpPr>
          <p:spPr>
            <a:xfrm>
              <a:off x="1845564" y="405371"/>
              <a:ext cx="8355330" cy="8283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5" name="object 5"/>
            <p:cNvSpPr/>
            <p:nvPr/>
          </p:nvSpPr>
          <p:spPr>
            <a:xfrm>
              <a:off x="9736835" y="376440"/>
              <a:ext cx="839711" cy="8397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6" name="object 6"/>
            <p:cNvSpPr/>
            <p:nvPr/>
          </p:nvSpPr>
          <p:spPr>
            <a:xfrm>
              <a:off x="9784080" y="40081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374903" y="0"/>
                  </a:moveTo>
                  <a:lnTo>
                    <a:pt x="327885" y="2921"/>
                  </a:lnTo>
                  <a:lnTo>
                    <a:pt x="282607" y="11452"/>
                  </a:lnTo>
                  <a:lnTo>
                    <a:pt x="239421" y="25240"/>
                  </a:lnTo>
                  <a:lnTo>
                    <a:pt x="198679" y="43934"/>
                  </a:lnTo>
                  <a:lnTo>
                    <a:pt x="160732" y="67182"/>
                  </a:lnTo>
                  <a:lnTo>
                    <a:pt x="125932" y="94632"/>
                  </a:lnTo>
                  <a:lnTo>
                    <a:pt x="94632" y="125932"/>
                  </a:lnTo>
                  <a:lnTo>
                    <a:pt x="67182" y="160732"/>
                  </a:lnTo>
                  <a:lnTo>
                    <a:pt x="43934" y="198679"/>
                  </a:lnTo>
                  <a:lnTo>
                    <a:pt x="25240" y="239421"/>
                  </a:lnTo>
                  <a:lnTo>
                    <a:pt x="11452" y="282607"/>
                  </a:lnTo>
                  <a:lnTo>
                    <a:pt x="2921" y="327885"/>
                  </a:lnTo>
                  <a:lnTo>
                    <a:pt x="0" y="374903"/>
                  </a:lnTo>
                  <a:lnTo>
                    <a:pt x="2921" y="421922"/>
                  </a:lnTo>
                  <a:lnTo>
                    <a:pt x="11452" y="467200"/>
                  </a:lnTo>
                  <a:lnTo>
                    <a:pt x="25240" y="510386"/>
                  </a:lnTo>
                  <a:lnTo>
                    <a:pt x="43934" y="551128"/>
                  </a:lnTo>
                  <a:lnTo>
                    <a:pt x="67182" y="589075"/>
                  </a:lnTo>
                  <a:lnTo>
                    <a:pt x="94632" y="623875"/>
                  </a:lnTo>
                  <a:lnTo>
                    <a:pt x="125932" y="655175"/>
                  </a:lnTo>
                  <a:lnTo>
                    <a:pt x="160732" y="682625"/>
                  </a:lnTo>
                  <a:lnTo>
                    <a:pt x="198679" y="705873"/>
                  </a:lnTo>
                  <a:lnTo>
                    <a:pt x="239421" y="724567"/>
                  </a:lnTo>
                  <a:lnTo>
                    <a:pt x="282607" y="738355"/>
                  </a:lnTo>
                  <a:lnTo>
                    <a:pt x="327885" y="746886"/>
                  </a:lnTo>
                  <a:lnTo>
                    <a:pt x="374903" y="749808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8" y="374903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7" name="object 7"/>
            <p:cNvSpPr/>
            <p:nvPr/>
          </p:nvSpPr>
          <p:spPr>
            <a:xfrm>
              <a:off x="9784080" y="400812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0" y="374903"/>
                  </a:moveTo>
                  <a:lnTo>
                    <a:pt x="2921" y="327885"/>
                  </a:lnTo>
                  <a:lnTo>
                    <a:pt x="11452" y="282607"/>
                  </a:lnTo>
                  <a:lnTo>
                    <a:pt x="25240" y="239421"/>
                  </a:lnTo>
                  <a:lnTo>
                    <a:pt x="43934" y="198679"/>
                  </a:lnTo>
                  <a:lnTo>
                    <a:pt x="67182" y="160732"/>
                  </a:lnTo>
                  <a:lnTo>
                    <a:pt x="94632" y="125932"/>
                  </a:lnTo>
                  <a:lnTo>
                    <a:pt x="125932" y="94632"/>
                  </a:lnTo>
                  <a:lnTo>
                    <a:pt x="160732" y="67182"/>
                  </a:lnTo>
                  <a:lnTo>
                    <a:pt x="198679" y="43934"/>
                  </a:lnTo>
                  <a:lnTo>
                    <a:pt x="239421" y="25240"/>
                  </a:lnTo>
                  <a:lnTo>
                    <a:pt x="282607" y="11452"/>
                  </a:lnTo>
                  <a:lnTo>
                    <a:pt x="327885" y="2921"/>
                  </a:lnTo>
                  <a:lnTo>
                    <a:pt x="374903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8" y="374903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3" y="749808"/>
                  </a:lnTo>
                  <a:lnTo>
                    <a:pt x="327885" y="746886"/>
                  </a:lnTo>
                  <a:lnTo>
                    <a:pt x="282607" y="738355"/>
                  </a:lnTo>
                  <a:lnTo>
                    <a:pt x="239421" y="724567"/>
                  </a:lnTo>
                  <a:lnTo>
                    <a:pt x="198679" y="705873"/>
                  </a:lnTo>
                  <a:lnTo>
                    <a:pt x="160732" y="682625"/>
                  </a:lnTo>
                  <a:lnTo>
                    <a:pt x="125932" y="655175"/>
                  </a:lnTo>
                  <a:lnTo>
                    <a:pt x="94632" y="623875"/>
                  </a:lnTo>
                  <a:lnTo>
                    <a:pt x="67182" y="589075"/>
                  </a:lnTo>
                  <a:lnTo>
                    <a:pt x="43934" y="551128"/>
                  </a:lnTo>
                  <a:lnTo>
                    <a:pt x="25240" y="510386"/>
                  </a:lnTo>
                  <a:lnTo>
                    <a:pt x="11452" y="467200"/>
                  </a:lnTo>
                  <a:lnTo>
                    <a:pt x="2921" y="421922"/>
                  </a:lnTo>
                  <a:lnTo>
                    <a:pt x="0" y="374903"/>
                  </a:lnTo>
                  <a:close/>
                </a:path>
              </a:pathLst>
            </a:custGeom>
            <a:ln w="9144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8" name="object 8"/>
            <p:cNvSpPr/>
            <p:nvPr/>
          </p:nvSpPr>
          <p:spPr>
            <a:xfrm>
              <a:off x="1845564" y="1306055"/>
              <a:ext cx="7812786" cy="8267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9194292" y="1277124"/>
              <a:ext cx="839711" cy="8397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0" name="object 10"/>
            <p:cNvSpPr/>
            <p:nvPr/>
          </p:nvSpPr>
          <p:spPr>
            <a:xfrm>
              <a:off x="9241535" y="1301495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374904" y="0"/>
                  </a:moveTo>
                  <a:lnTo>
                    <a:pt x="327885" y="2921"/>
                  </a:lnTo>
                  <a:lnTo>
                    <a:pt x="282607" y="11452"/>
                  </a:lnTo>
                  <a:lnTo>
                    <a:pt x="239421" y="25240"/>
                  </a:lnTo>
                  <a:lnTo>
                    <a:pt x="198679" y="43934"/>
                  </a:lnTo>
                  <a:lnTo>
                    <a:pt x="160732" y="67182"/>
                  </a:lnTo>
                  <a:lnTo>
                    <a:pt x="125932" y="94632"/>
                  </a:lnTo>
                  <a:lnTo>
                    <a:pt x="94632" y="125932"/>
                  </a:lnTo>
                  <a:lnTo>
                    <a:pt x="67182" y="160732"/>
                  </a:lnTo>
                  <a:lnTo>
                    <a:pt x="43934" y="198679"/>
                  </a:lnTo>
                  <a:lnTo>
                    <a:pt x="25240" y="239421"/>
                  </a:lnTo>
                  <a:lnTo>
                    <a:pt x="11452" y="282607"/>
                  </a:lnTo>
                  <a:lnTo>
                    <a:pt x="2921" y="327885"/>
                  </a:lnTo>
                  <a:lnTo>
                    <a:pt x="0" y="374903"/>
                  </a:lnTo>
                  <a:lnTo>
                    <a:pt x="2921" y="421922"/>
                  </a:lnTo>
                  <a:lnTo>
                    <a:pt x="11452" y="467200"/>
                  </a:lnTo>
                  <a:lnTo>
                    <a:pt x="25240" y="510386"/>
                  </a:lnTo>
                  <a:lnTo>
                    <a:pt x="43934" y="551128"/>
                  </a:lnTo>
                  <a:lnTo>
                    <a:pt x="67182" y="589075"/>
                  </a:lnTo>
                  <a:lnTo>
                    <a:pt x="94632" y="623875"/>
                  </a:lnTo>
                  <a:lnTo>
                    <a:pt x="125932" y="655175"/>
                  </a:lnTo>
                  <a:lnTo>
                    <a:pt x="160732" y="682625"/>
                  </a:lnTo>
                  <a:lnTo>
                    <a:pt x="198679" y="705873"/>
                  </a:lnTo>
                  <a:lnTo>
                    <a:pt x="239421" y="724567"/>
                  </a:lnTo>
                  <a:lnTo>
                    <a:pt x="282607" y="738355"/>
                  </a:lnTo>
                  <a:lnTo>
                    <a:pt x="327885" y="746886"/>
                  </a:lnTo>
                  <a:lnTo>
                    <a:pt x="374904" y="749807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8" y="374903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1" name="object 11"/>
            <p:cNvSpPr/>
            <p:nvPr/>
          </p:nvSpPr>
          <p:spPr>
            <a:xfrm>
              <a:off x="9241535" y="1301495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0" y="374903"/>
                  </a:moveTo>
                  <a:lnTo>
                    <a:pt x="2921" y="327885"/>
                  </a:lnTo>
                  <a:lnTo>
                    <a:pt x="11452" y="282607"/>
                  </a:lnTo>
                  <a:lnTo>
                    <a:pt x="25240" y="239421"/>
                  </a:lnTo>
                  <a:lnTo>
                    <a:pt x="43934" y="198679"/>
                  </a:lnTo>
                  <a:lnTo>
                    <a:pt x="67182" y="160732"/>
                  </a:lnTo>
                  <a:lnTo>
                    <a:pt x="94632" y="125932"/>
                  </a:lnTo>
                  <a:lnTo>
                    <a:pt x="125932" y="94632"/>
                  </a:lnTo>
                  <a:lnTo>
                    <a:pt x="160732" y="67182"/>
                  </a:lnTo>
                  <a:lnTo>
                    <a:pt x="198679" y="43934"/>
                  </a:lnTo>
                  <a:lnTo>
                    <a:pt x="239421" y="25240"/>
                  </a:lnTo>
                  <a:lnTo>
                    <a:pt x="282607" y="11452"/>
                  </a:lnTo>
                  <a:lnTo>
                    <a:pt x="327885" y="2921"/>
                  </a:lnTo>
                  <a:lnTo>
                    <a:pt x="374904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8" y="374903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4" y="749807"/>
                  </a:lnTo>
                  <a:lnTo>
                    <a:pt x="327885" y="746886"/>
                  </a:lnTo>
                  <a:lnTo>
                    <a:pt x="282607" y="738355"/>
                  </a:lnTo>
                  <a:lnTo>
                    <a:pt x="239421" y="724567"/>
                  </a:lnTo>
                  <a:lnTo>
                    <a:pt x="198679" y="705873"/>
                  </a:lnTo>
                  <a:lnTo>
                    <a:pt x="160732" y="682625"/>
                  </a:lnTo>
                  <a:lnTo>
                    <a:pt x="125932" y="655175"/>
                  </a:lnTo>
                  <a:lnTo>
                    <a:pt x="94632" y="623875"/>
                  </a:lnTo>
                  <a:lnTo>
                    <a:pt x="67182" y="589075"/>
                  </a:lnTo>
                  <a:lnTo>
                    <a:pt x="43934" y="551128"/>
                  </a:lnTo>
                  <a:lnTo>
                    <a:pt x="25240" y="510386"/>
                  </a:lnTo>
                  <a:lnTo>
                    <a:pt x="11452" y="467200"/>
                  </a:lnTo>
                  <a:lnTo>
                    <a:pt x="2921" y="421922"/>
                  </a:lnTo>
                  <a:lnTo>
                    <a:pt x="0" y="374903"/>
                  </a:lnTo>
                  <a:close/>
                </a:path>
              </a:pathLst>
            </a:custGeom>
            <a:ln w="9143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3852" y="2208275"/>
              <a:ext cx="7514082" cy="6865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384174" y="2176284"/>
            <a:ext cx="5917406" cy="1756410"/>
            <a:chOff x="1845564" y="2176284"/>
            <a:chExt cx="7889875" cy="1756410"/>
          </a:xfrm>
        </p:grpSpPr>
        <p:sp>
          <p:nvSpPr>
            <p:cNvPr id="15" name="object 15"/>
            <p:cNvSpPr/>
            <p:nvPr/>
          </p:nvSpPr>
          <p:spPr>
            <a:xfrm>
              <a:off x="8895588" y="2176284"/>
              <a:ext cx="839711" cy="8397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6" name="object 16"/>
            <p:cNvSpPr/>
            <p:nvPr/>
          </p:nvSpPr>
          <p:spPr>
            <a:xfrm>
              <a:off x="8942832" y="2200655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374903" y="0"/>
                  </a:moveTo>
                  <a:lnTo>
                    <a:pt x="327885" y="2921"/>
                  </a:lnTo>
                  <a:lnTo>
                    <a:pt x="282607" y="11452"/>
                  </a:lnTo>
                  <a:lnTo>
                    <a:pt x="239421" y="25240"/>
                  </a:lnTo>
                  <a:lnTo>
                    <a:pt x="198679" y="43934"/>
                  </a:lnTo>
                  <a:lnTo>
                    <a:pt x="160732" y="67182"/>
                  </a:lnTo>
                  <a:lnTo>
                    <a:pt x="125932" y="94632"/>
                  </a:lnTo>
                  <a:lnTo>
                    <a:pt x="94632" y="125932"/>
                  </a:lnTo>
                  <a:lnTo>
                    <a:pt x="67182" y="160732"/>
                  </a:lnTo>
                  <a:lnTo>
                    <a:pt x="43934" y="198679"/>
                  </a:lnTo>
                  <a:lnTo>
                    <a:pt x="25240" y="239421"/>
                  </a:lnTo>
                  <a:lnTo>
                    <a:pt x="11452" y="282607"/>
                  </a:lnTo>
                  <a:lnTo>
                    <a:pt x="2921" y="327885"/>
                  </a:lnTo>
                  <a:lnTo>
                    <a:pt x="0" y="374904"/>
                  </a:lnTo>
                  <a:lnTo>
                    <a:pt x="2921" y="421922"/>
                  </a:lnTo>
                  <a:lnTo>
                    <a:pt x="11452" y="467200"/>
                  </a:lnTo>
                  <a:lnTo>
                    <a:pt x="25240" y="510386"/>
                  </a:lnTo>
                  <a:lnTo>
                    <a:pt x="43934" y="551128"/>
                  </a:lnTo>
                  <a:lnTo>
                    <a:pt x="67182" y="589075"/>
                  </a:lnTo>
                  <a:lnTo>
                    <a:pt x="94632" y="623875"/>
                  </a:lnTo>
                  <a:lnTo>
                    <a:pt x="125932" y="655175"/>
                  </a:lnTo>
                  <a:lnTo>
                    <a:pt x="160732" y="682625"/>
                  </a:lnTo>
                  <a:lnTo>
                    <a:pt x="198679" y="705873"/>
                  </a:lnTo>
                  <a:lnTo>
                    <a:pt x="239421" y="724567"/>
                  </a:lnTo>
                  <a:lnTo>
                    <a:pt x="282607" y="738355"/>
                  </a:lnTo>
                  <a:lnTo>
                    <a:pt x="327885" y="746886"/>
                  </a:lnTo>
                  <a:lnTo>
                    <a:pt x="374903" y="749808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8" y="374904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7" name="object 17"/>
            <p:cNvSpPr/>
            <p:nvPr/>
          </p:nvSpPr>
          <p:spPr>
            <a:xfrm>
              <a:off x="8942832" y="2200655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0" y="374904"/>
                  </a:moveTo>
                  <a:lnTo>
                    <a:pt x="2921" y="327885"/>
                  </a:lnTo>
                  <a:lnTo>
                    <a:pt x="11452" y="282607"/>
                  </a:lnTo>
                  <a:lnTo>
                    <a:pt x="25240" y="239421"/>
                  </a:lnTo>
                  <a:lnTo>
                    <a:pt x="43934" y="198679"/>
                  </a:lnTo>
                  <a:lnTo>
                    <a:pt x="67182" y="160732"/>
                  </a:lnTo>
                  <a:lnTo>
                    <a:pt x="94632" y="125932"/>
                  </a:lnTo>
                  <a:lnTo>
                    <a:pt x="125932" y="94632"/>
                  </a:lnTo>
                  <a:lnTo>
                    <a:pt x="160732" y="67182"/>
                  </a:lnTo>
                  <a:lnTo>
                    <a:pt x="198679" y="43934"/>
                  </a:lnTo>
                  <a:lnTo>
                    <a:pt x="239421" y="25240"/>
                  </a:lnTo>
                  <a:lnTo>
                    <a:pt x="282607" y="11452"/>
                  </a:lnTo>
                  <a:lnTo>
                    <a:pt x="327885" y="2921"/>
                  </a:lnTo>
                  <a:lnTo>
                    <a:pt x="374903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8" y="374904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3" y="749808"/>
                  </a:lnTo>
                  <a:lnTo>
                    <a:pt x="327885" y="746886"/>
                  </a:lnTo>
                  <a:lnTo>
                    <a:pt x="282607" y="738355"/>
                  </a:lnTo>
                  <a:lnTo>
                    <a:pt x="239421" y="724567"/>
                  </a:lnTo>
                  <a:lnTo>
                    <a:pt x="198679" y="705873"/>
                  </a:lnTo>
                  <a:lnTo>
                    <a:pt x="160732" y="682625"/>
                  </a:lnTo>
                  <a:lnTo>
                    <a:pt x="125932" y="655175"/>
                  </a:lnTo>
                  <a:lnTo>
                    <a:pt x="94632" y="623875"/>
                  </a:lnTo>
                  <a:lnTo>
                    <a:pt x="67182" y="589075"/>
                  </a:lnTo>
                  <a:lnTo>
                    <a:pt x="43934" y="551128"/>
                  </a:lnTo>
                  <a:lnTo>
                    <a:pt x="25240" y="510386"/>
                  </a:lnTo>
                  <a:lnTo>
                    <a:pt x="11452" y="467200"/>
                  </a:lnTo>
                  <a:lnTo>
                    <a:pt x="2921" y="421922"/>
                  </a:lnTo>
                  <a:lnTo>
                    <a:pt x="0" y="374904"/>
                  </a:lnTo>
                  <a:close/>
                </a:path>
              </a:pathLst>
            </a:custGeom>
            <a:ln w="9144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8" name="object 18"/>
            <p:cNvSpPr/>
            <p:nvPr/>
          </p:nvSpPr>
          <p:spPr>
            <a:xfrm>
              <a:off x="1845564" y="3105899"/>
              <a:ext cx="7419594" cy="8267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87624" y="3185236"/>
            <a:ext cx="5472608" cy="55143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10160" algn="r">
              <a:lnSpc>
                <a:spcPts val="2070"/>
              </a:lnSpc>
              <a:spcBef>
                <a:spcPts val="10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Autorizar,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controlar </a:t>
            </a:r>
            <a:r>
              <a:rPr sz="1800" b="1" dirty="0">
                <a:latin typeface="Arial" pitchFamily="34" charset="0"/>
                <a:cs typeface="Arial" pitchFamily="34" charset="0"/>
              </a:rPr>
              <a:t>y vigilar la utilización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del suelo, en</a:t>
            </a:r>
            <a:r>
              <a:rPr sz="1800" b="1" spc="-14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dirty="0" smtClean="0">
                <a:latin typeface="Arial" pitchFamily="34" charset="0"/>
                <a:cs typeface="Arial" pitchFamily="34" charset="0"/>
              </a:rPr>
              <a:t>el</a:t>
            </a: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 err="1" smtClean="0">
                <a:latin typeface="Arial" pitchFamily="34" charset="0"/>
                <a:cs typeface="Arial" pitchFamily="34" charset="0"/>
              </a:rPr>
              <a:t>ámbito</a:t>
            </a:r>
            <a:r>
              <a:rPr sz="18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de su</a:t>
            </a:r>
            <a:r>
              <a:rPr sz="1800" b="1" spc="-4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competencia</a:t>
            </a:r>
            <a:endParaRPr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04747" y="3076968"/>
            <a:ext cx="5825966" cy="1663700"/>
            <a:chOff x="1872995" y="3076968"/>
            <a:chExt cx="7767955" cy="1663700"/>
          </a:xfrm>
        </p:grpSpPr>
        <p:sp>
          <p:nvSpPr>
            <p:cNvPr id="21" name="object 21"/>
            <p:cNvSpPr/>
            <p:nvPr/>
          </p:nvSpPr>
          <p:spPr>
            <a:xfrm>
              <a:off x="8801100" y="3076968"/>
              <a:ext cx="839711" cy="8397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48343" y="3101340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374903" y="0"/>
                  </a:moveTo>
                  <a:lnTo>
                    <a:pt x="327885" y="2921"/>
                  </a:lnTo>
                  <a:lnTo>
                    <a:pt x="282607" y="11452"/>
                  </a:lnTo>
                  <a:lnTo>
                    <a:pt x="239421" y="25240"/>
                  </a:lnTo>
                  <a:lnTo>
                    <a:pt x="198679" y="43934"/>
                  </a:lnTo>
                  <a:lnTo>
                    <a:pt x="160732" y="67182"/>
                  </a:lnTo>
                  <a:lnTo>
                    <a:pt x="125932" y="94632"/>
                  </a:lnTo>
                  <a:lnTo>
                    <a:pt x="94632" y="125932"/>
                  </a:lnTo>
                  <a:lnTo>
                    <a:pt x="67182" y="160732"/>
                  </a:lnTo>
                  <a:lnTo>
                    <a:pt x="43934" y="198679"/>
                  </a:lnTo>
                  <a:lnTo>
                    <a:pt x="25240" y="239421"/>
                  </a:lnTo>
                  <a:lnTo>
                    <a:pt x="11452" y="282607"/>
                  </a:lnTo>
                  <a:lnTo>
                    <a:pt x="2921" y="327885"/>
                  </a:lnTo>
                  <a:lnTo>
                    <a:pt x="0" y="374904"/>
                  </a:lnTo>
                  <a:lnTo>
                    <a:pt x="2921" y="421922"/>
                  </a:lnTo>
                  <a:lnTo>
                    <a:pt x="11452" y="467200"/>
                  </a:lnTo>
                  <a:lnTo>
                    <a:pt x="25240" y="510386"/>
                  </a:lnTo>
                  <a:lnTo>
                    <a:pt x="43934" y="551128"/>
                  </a:lnTo>
                  <a:lnTo>
                    <a:pt x="67182" y="589075"/>
                  </a:lnTo>
                  <a:lnTo>
                    <a:pt x="94632" y="623875"/>
                  </a:lnTo>
                  <a:lnTo>
                    <a:pt x="125932" y="655175"/>
                  </a:lnTo>
                  <a:lnTo>
                    <a:pt x="160732" y="682625"/>
                  </a:lnTo>
                  <a:lnTo>
                    <a:pt x="198679" y="705873"/>
                  </a:lnTo>
                  <a:lnTo>
                    <a:pt x="239421" y="724567"/>
                  </a:lnTo>
                  <a:lnTo>
                    <a:pt x="282607" y="738355"/>
                  </a:lnTo>
                  <a:lnTo>
                    <a:pt x="327885" y="746886"/>
                  </a:lnTo>
                  <a:lnTo>
                    <a:pt x="374903" y="749808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7" y="374904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48343" y="3101340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0" y="374904"/>
                  </a:moveTo>
                  <a:lnTo>
                    <a:pt x="2921" y="327885"/>
                  </a:lnTo>
                  <a:lnTo>
                    <a:pt x="11452" y="282607"/>
                  </a:lnTo>
                  <a:lnTo>
                    <a:pt x="25240" y="239421"/>
                  </a:lnTo>
                  <a:lnTo>
                    <a:pt x="43934" y="198679"/>
                  </a:lnTo>
                  <a:lnTo>
                    <a:pt x="67182" y="160732"/>
                  </a:lnTo>
                  <a:lnTo>
                    <a:pt x="94632" y="125932"/>
                  </a:lnTo>
                  <a:lnTo>
                    <a:pt x="125932" y="94632"/>
                  </a:lnTo>
                  <a:lnTo>
                    <a:pt x="160732" y="67182"/>
                  </a:lnTo>
                  <a:lnTo>
                    <a:pt x="198679" y="43934"/>
                  </a:lnTo>
                  <a:lnTo>
                    <a:pt x="239421" y="25240"/>
                  </a:lnTo>
                  <a:lnTo>
                    <a:pt x="282607" y="11452"/>
                  </a:lnTo>
                  <a:lnTo>
                    <a:pt x="327885" y="2921"/>
                  </a:lnTo>
                  <a:lnTo>
                    <a:pt x="374903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7" y="374904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3" y="749808"/>
                  </a:lnTo>
                  <a:lnTo>
                    <a:pt x="327885" y="746886"/>
                  </a:lnTo>
                  <a:lnTo>
                    <a:pt x="282607" y="738355"/>
                  </a:lnTo>
                  <a:lnTo>
                    <a:pt x="239421" y="724567"/>
                  </a:lnTo>
                  <a:lnTo>
                    <a:pt x="198679" y="705873"/>
                  </a:lnTo>
                  <a:lnTo>
                    <a:pt x="160732" y="682625"/>
                  </a:lnTo>
                  <a:lnTo>
                    <a:pt x="125932" y="655175"/>
                  </a:lnTo>
                  <a:lnTo>
                    <a:pt x="94632" y="623875"/>
                  </a:lnTo>
                  <a:lnTo>
                    <a:pt x="67182" y="589075"/>
                  </a:lnTo>
                  <a:lnTo>
                    <a:pt x="43934" y="551128"/>
                  </a:lnTo>
                  <a:lnTo>
                    <a:pt x="25240" y="510386"/>
                  </a:lnTo>
                  <a:lnTo>
                    <a:pt x="11452" y="467200"/>
                  </a:lnTo>
                  <a:lnTo>
                    <a:pt x="2921" y="421922"/>
                  </a:lnTo>
                  <a:lnTo>
                    <a:pt x="0" y="37490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4" name="object 24"/>
            <p:cNvSpPr/>
            <p:nvPr/>
          </p:nvSpPr>
          <p:spPr>
            <a:xfrm>
              <a:off x="1872995" y="3913619"/>
              <a:ext cx="7514082" cy="8267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87624" y="4005064"/>
            <a:ext cx="5472608" cy="55143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ts val="2070"/>
              </a:lnSpc>
              <a:spcBef>
                <a:spcPts val="100"/>
              </a:spcBef>
            </a:pPr>
            <a:r>
              <a:rPr sz="1800" b="1" dirty="0">
                <a:latin typeface="Arial" pitchFamily="34" charset="0"/>
                <a:cs typeface="Arial" pitchFamily="34" charset="0"/>
              </a:rPr>
              <a:t>Intervenir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en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la </a:t>
            </a:r>
            <a:r>
              <a:rPr sz="1800" b="1" dirty="0">
                <a:latin typeface="Arial" pitchFamily="34" charset="0"/>
                <a:cs typeface="Arial" pitchFamily="34" charset="0"/>
              </a:rPr>
              <a:t>regularización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de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la </a:t>
            </a:r>
            <a:r>
              <a:rPr sz="1800" b="1" spc="-5" dirty="0" err="1" smtClean="0">
                <a:latin typeface="Arial" pitchFamily="34" charset="0"/>
                <a:cs typeface="Arial" pitchFamily="34" charset="0"/>
              </a:rPr>
              <a:t>tenencia</a:t>
            </a:r>
            <a:r>
              <a:rPr lang="es-MX" sz="18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 smtClean="0">
                <a:latin typeface="Arial" pitchFamily="34" charset="0"/>
                <a:cs typeface="Arial" pitchFamily="34" charset="0"/>
              </a:rPr>
              <a:t>de </a:t>
            </a:r>
            <a:r>
              <a:rPr sz="1800" b="1" spc="5" dirty="0">
                <a:latin typeface="Arial" pitchFamily="34" charset="0"/>
                <a:cs typeface="Arial" pitchFamily="34" charset="0"/>
              </a:rPr>
              <a:t>la</a:t>
            </a:r>
            <a:r>
              <a:rPr sz="1800" b="1" spc="-13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 err="1" smtClean="0">
                <a:latin typeface="Arial" pitchFamily="34" charset="0"/>
                <a:cs typeface="Arial" pitchFamily="34" charset="0"/>
              </a:rPr>
              <a:t>tierra</a:t>
            </a:r>
            <a:r>
              <a:rPr lang="es-MX" b="1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5" dirty="0" err="1" smtClean="0">
                <a:latin typeface="Arial" pitchFamily="34" charset="0"/>
                <a:cs typeface="Arial" pitchFamily="34" charset="0"/>
              </a:rPr>
              <a:t>ur</a:t>
            </a:r>
            <a:r>
              <a:rPr sz="1800" b="1" spc="-15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sz="1800" b="1" spc="-1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sz="1800" b="1" spc="-15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sz="1800" b="1" dirty="0" err="1" smtClean="0">
                <a:latin typeface="Arial" pitchFamily="34" charset="0"/>
                <a:cs typeface="Arial" pitchFamily="34" charset="0"/>
              </a:rPr>
              <a:t>a</a:t>
            </a:r>
            <a:endParaRPr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62456" y="3976129"/>
            <a:ext cx="6274594" cy="2628265"/>
            <a:chOff x="1816607" y="3976128"/>
            <a:chExt cx="8366125" cy="2628265"/>
          </a:xfrm>
        </p:grpSpPr>
        <p:sp>
          <p:nvSpPr>
            <p:cNvPr id="27" name="object 27"/>
            <p:cNvSpPr/>
            <p:nvPr/>
          </p:nvSpPr>
          <p:spPr>
            <a:xfrm>
              <a:off x="8895588" y="3976128"/>
              <a:ext cx="839711" cy="8397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8" name="object 28"/>
            <p:cNvSpPr/>
            <p:nvPr/>
          </p:nvSpPr>
          <p:spPr>
            <a:xfrm>
              <a:off x="8942831" y="4000499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374903" y="0"/>
                  </a:moveTo>
                  <a:lnTo>
                    <a:pt x="327885" y="2921"/>
                  </a:lnTo>
                  <a:lnTo>
                    <a:pt x="282607" y="11452"/>
                  </a:lnTo>
                  <a:lnTo>
                    <a:pt x="239421" y="25240"/>
                  </a:lnTo>
                  <a:lnTo>
                    <a:pt x="198679" y="43934"/>
                  </a:lnTo>
                  <a:lnTo>
                    <a:pt x="160732" y="67182"/>
                  </a:lnTo>
                  <a:lnTo>
                    <a:pt x="125932" y="94632"/>
                  </a:lnTo>
                  <a:lnTo>
                    <a:pt x="94632" y="125932"/>
                  </a:lnTo>
                  <a:lnTo>
                    <a:pt x="67182" y="160732"/>
                  </a:lnTo>
                  <a:lnTo>
                    <a:pt x="43934" y="198679"/>
                  </a:lnTo>
                  <a:lnTo>
                    <a:pt x="25240" y="239421"/>
                  </a:lnTo>
                  <a:lnTo>
                    <a:pt x="11452" y="282607"/>
                  </a:lnTo>
                  <a:lnTo>
                    <a:pt x="2921" y="327885"/>
                  </a:lnTo>
                  <a:lnTo>
                    <a:pt x="0" y="374904"/>
                  </a:lnTo>
                  <a:lnTo>
                    <a:pt x="2921" y="421922"/>
                  </a:lnTo>
                  <a:lnTo>
                    <a:pt x="11452" y="467200"/>
                  </a:lnTo>
                  <a:lnTo>
                    <a:pt x="25240" y="510386"/>
                  </a:lnTo>
                  <a:lnTo>
                    <a:pt x="43934" y="551128"/>
                  </a:lnTo>
                  <a:lnTo>
                    <a:pt x="67182" y="589075"/>
                  </a:lnTo>
                  <a:lnTo>
                    <a:pt x="94632" y="623875"/>
                  </a:lnTo>
                  <a:lnTo>
                    <a:pt x="125932" y="655175"/>
                  </a:lnTo>
                  <a:lnTo>
                    <a:pt x="160732" y="682625"/>
                  </a:lnTo>
                  <a:lnTo>
                    <a:pt x="198679" y="705873"/>
                  </a:lnTo>
                  <a:lnTo>
                    <a:pt x="239421" y="724567"/>
                  </a:lnTo>
                  <a:lnTo>
                    <a:pt x="282607" y="738355"/>
                  </a:lnTo>
                  <a:lnTo>
                    <a:pt x="327885" y="746886"/>
                  </a:lnTo>
                  <a:lnTo>
                    <a:pt x="374903" y="749807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8" y="374904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9" name="object 29"/>
            <p:cNvSpPr/>
            <p:nvPr/>
          </p:nvSpPr>
          <p:spPr>
            <a:xfrm>
              <a:off x="8942831" y="4000499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0" y="374904"/>
                  </a:moveTo>
                  <a:lnTo>
                    <a:pt x="2921" y="327885"/>
                  </a:lnTo>
                  <a:lnTo>
                    <a:pt x="11452" y="282607"/>
                  </a:lnTo>
                  <a:lnTo>
                    <a:pt x="25240" y="239421"/>
                  </a:lnTo>
                  <a:lnTo>
                    <a:pt x="43934" y="198679"/>
                  </a:lnTo>
                  <a:lnTo>
                    <a:pt x="67182" y="160732"/>
                  </a:lnTo>
                  <a:lnTo>
                    <a:pt x="94632" y="125932"/>
                  </a:lnTo>
                  <a:lnTo>
                    <a:pt x="125932" y="94632"/>
                  </a:lnTo>
                  <a:lnTo>
                    <a:pt x="160732" y="67182"/>
                  </a:lnTo>
                  <a:lnTo>
                    <a:pt x="198679" y="43934"/>
                  </a:lnTo>
                  <a:lnTo>
                    <a:pt x="239421" y="25240"/>
                  </a:lnTo>
                  <a:lnTo>
                    <a:pt x="282607" y="11452"/>
                  </a:lnTo>
                  <a:lnTo>
                    <a:pt x="327885" y="2921"/>
                  </a:lnTo>
                  <a:lnTo>
                    <a:pt x="374903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8" y="374904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3" y="749807"/>
                  </a:lnTo>
                  <a:lnTo>
                    <a:pt x="327885" y="746886"/>
                  </a:lnTo>
                  <a:lnTo>
                    <a:pt x="282607" y="738355"/>
                  </a:lnTo>
                  <a:lnTo>
                    <a:pt x="239421" y="724567"/>
                  </a:lnTo>
                  <a:lnTo>
                    <a:pt x="198679" y="705873"/>
                  </a:lnTo>
                  <a:lnTo>
                    <a:pt x="160732" y="682625"/>
                  </a:lnTo>
                  <a:lnTo>
                    <a:pt x="125932" y="655175"/>
                  </a:lnTo>
                  <a:lnTo>
                    <a:pt x="94632" y="623875"/>
                  </a:lnTo>
                  <a:lnTo>
                    <a:pt x="67182" y="589075"/>
                  </a:lnTo>
                  <a:lnTo>
                    <a:pt x="43934" y="551128"/>
                  </a:lnTo>
                  <a:lnTo>
                    <a:pt x="25240" y="510386"/>
                  </a:lnTo>
                  <a:lnTo>
                    <a:pt x="11452" y="467200"/>
                  </a:lnTo>
                  <a:lnTo>
                    <a:pt x="2921" y="421922"/>
                  </a:lnTo>
                  <a:lnTo>
                    <a:pt x="0" y="374904"/>
                  </a:lnTo>
                  <a:close/>
                </a:path>
              </a:pathLst>
            </a:custGeom>
            <a:ln w="9144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0" name="object 30"/>
            <p:cNvSpPr/>
            <p:nvPr/>
          </p:nvSpPr>
          <p:spPr>
            <a:xfrm>
              <a:off x="1845563" y="4888991"/>
              <a:ext cx="7812786" cy="6865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1" name="object 31"/>
            <p:cNvSpPr/>
            <p:nvPr/>
          </p:nvSpPr>
          <p:spPr>
            <a:xfrm>
              <a:off x="9194291" y="4876799"/>
              <a:ext cx="839711" cy="8397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2" name="object 32"/>
            <p:cNvSpPr/>
            <p:nvPr/>
          </p:nvSpPr>
          <p:spPr>
            <a:xfrm>
              <a:off x="9241536" y="490118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374904" y="0"/>
                  </a:moveTo>
                  <a:lnTo>
                    <a:pt x="327885" y="2921"/>
                  </a:lnTo>
                  <a:lnTo>
                    <a:pt x="282607" y="11452"/>
                  </a:lnTo>
                  <a:lnTo>
                    <a:pt x="239421" y="25240"/>
                  </a:lnTo>
                  <a:lnTo>
                    <a:pt x="198679" y="43934"/>
                  </a:lnTo>
                  <a:lnTo>
                    <a:pt x="160732" y="67182"/>
                  </a:lnTo>
                  <a:lnTo>
                    <a:pt x="125932" y="94632"/>
                  </a:lnTo>
                  <a:lnTo>
                    <a:pt x="94632" y="125932"/>
                  </a:lnTo>
                  <a:lnTo>
                    <a:pt x="67182" y="160732"/>
                  </a:lnTo>
                  <a:lnTo>
                    <a:pt x="43934" y="198679"/>
                  </a:lnTo>
                  <a:lnTo>
                    <a:pt x="25240" y="239421"/>
                  </a:lnTo>
                  <a:lnTo>
                    <a:pt x="11452" y="282607"/>
                  </a:lnTo>
                  <a:lnTo>
                    <a:pt x="2921" y="327885"/>
                  </a:lnTo>
                  <a:lnTo>
                    <a:pt x="0" y="374904"/>
                  </a:lnTo>
                  <a:lnTo>
                    <a:pt x="2921" y="421922"/>
                  </a:lnTo>
                  <a:lnTo>
                    <a:pt x="11452" y="467200"/>
                  </a:lnTo>
                  <a:lnTo>
                    <a:pt x="25240" y="510386"/>
                  </a:lnTo>
                  <a:lnTo>
                    <a:pt x="43934" y="551128"/>
                  </a:lnTo>
                  <a:lnTo>
                    <a:pt x="67182" y="589075"/>
                  </a:lnTo>
                  <a:lnTo>
                    <a:pt x="94632" y="623875"/>
                  </a:lnTo>
                  <a:lnTo>
                    <a:pt x="125932" y="655175"/>
                  </a:lnTo>
                  <a:lnTo>
                    <a:pt x="160732" y="682625"/>
                  </a:lnTo>
                  <a:lnTo>
                    <a:pt x="198679" y="705873"/>
                  </a:lnTo>
                  <a:lnTo>
                    <a:pt x="239421" y="724567"/>
                  </a:lnTo>
                  <a:lnTo>
                    <a:pt x="282607" y="738355"/>
                  </a:lnTo>
                  <a:lnTo>
                    <a:pt x="327885" y="746886"/>
                  </a:lnTo>
                  <a:lnTo>
                    <a:pt x="374904" y="749808"/>
                  </a:lnTo>
                  <a:lnTo>
                    <a:pt x="421922" y="746886"/>
                  </a:lnTo>
                  <a:lnTo>
                    <a:pt x="467200" y="738355"/>
                  </a:lnTo>
                  <a:lnTo>
                    <a:pt x="510386" y="724567"/>
                  </a:lnTo>
                  <a:lnTo>
                    <a:pt x="551128" y="705873"/>
                  </a:lnTo>
                  <a:lnTo>
                    <a:pt x="589075" y="682625"/>
                  </a:lnTo>
                  <a:lnTo>
                    <a:pt x="623875" y="655175"/>
                  </a:lnTo>
                  <a:lnTo>
                    <a:pt x="655175" y="623875"/>
                  </a:lnTo>
                  <a:lnTo>
                    <a:pt x="682625" y="589075"/>
                  </a:lnTo>
                  <a:lnTo>
                    <a:pt x="705873" y="551128"/>
                  </a:lnTo>
                  <a:lnTo>
                    <a:pt x="724567" y="510386"/>
                  </a:lnTo>
                  <a:lnTo>
                    <a:pt x="738355" y="467200"/>
                  </a:lnTo>
                  <a:lnTo>
                    <a:pt x="746886" y="421922"/>
                  </a:lnTo>
                  <a:lnTo>
                    <a:pt x="749808" y="374904"/>
                  </a:lnTo>
                  <a:lnTo>
                    <a:pt x="746886" y="327885"/>
                  </a:lnTo>
                  <a:lnTo>
                    <a:pt x="738355" y="282607"/>
                  </a:lnTo>
                  <a:lnTo>
                    <a:pt x="724567" y="239421"/>
                  </a:lnTo>
                  <a:lnTo>
                    <a:pt x="705873" y="198679"/>
                  </a:lnTo>
                  <a:lnTo>
                    <a:pt x="682625" y="160732"/>
                  </a:lnTo>
                  <a:lnTo>
                    <a:pt x="655175" y="125932"/>
                  </a:lnTo>
                  <a:lnTo>
                    <a:pt x="623875" y="94632"/>
                  </a:lnTo>
                  <a:lnTo>
                    <a:pt x="589075" y="67182"/>
                  </a:lnTo>
                  <a:lnTo>
                    <a:pt x="551128" y="43934"/>
                  </a:lnTo>
                  <a:lnTo>
                    <a:pt x="510386" y="25240"/>
                  </a:lnTo>
                  <a:lnTo>
                    <a:pt x="467200" y="11452"/>
                  </a:lnTo>
                  <a:lnTo>
                    <a:pt x="421922" y="292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3" name="object 33"/>
            <p:cNvSpPr/>
            <p:nvPr/>
          </p:nvSpPr>
          <p:spPr>
            <a:xfrm>
              <a:off x="9241536" y="4901183"/>
              <a:ext cx="749935" cy="749935"/>
            </a:xfrm>
            <a:custGeom>
              <a:avLst/>
              <a:gdLst/>
              <a:ahLst/>
              <a:cxnLst/>
              <a:rect l="l" t="t" r="r" b="b"/>
              <a:pathLst>
                <a:path w="749934" h="749935">
                  <a:moveTo>
                    <a:pt x="0" y="374904"/>
                  </a:moveTo>
                  <a:lnTo>
                    <a:pt x="2921" y="327885"/>
                  </a:lnTo>
                  <a:lnTo>
                    <a:pt x="11452" y="282607"/>
                  </a:lnTo>
                  <a:lnTo>
                    <a:pt x="25240" y="239421"/>
                  </a:lnTo>
                  <a:lnTo>
                    <a:pt x="43934" y="198679"/>
                  </a:lnTo>
                  <a:lnTo>
                    <a:pt x="67182" y="160732"/>
                  </a:lnTo>
                  <a:lnTo>
                    <a:pt x="94632" y="125932"/>
                  </a:lnTo>
                  <a:lnTo>
                    <a:pt x="125932" y="94632"/>
                  </a:lnTo>
                  <a:lnTo>
                    <a:pt x="160732" y="67182"/>
                  </a:lnTo>
                  <a:lnTo>
                    <a:pt x="198679" y="43934"/>
                  </a:lnTo>
                  <a:lnTo>
                    <a:pt x="239421" y="25240"/>
                  </a:lnTo>
                  <a:lnTo>
                    <a:pt x="282607" y="11452"/>
                  </a:lnTo>
                  <a:lnTo>
                    <a:pt x="327885" y="2921"/>
                  </a:lnTo>
                  <a:lnTo>
                    <a:pt x="374904" y="0"/>
                  </a:lnTo>
                  <a:lnTo>
                    <a:pt x="421922" y="2921"/>
                  </a:lnTo>
                  <a:lnTo>
                    <a:pt x="467200" y="11452"/>
                  </a:lnTo>
                  <a:lnTo>
                    <a:pt x="510386" y="25240"/>
                  </a:lnTo>
                  <a:lnTo>
                    <a:pt x="551128" y="43934"/>
                  </a:lnTo>
                  <a:lnTo>
                    <a:pt x="589075" y="67182"/>
                  </a:lnTo>
                  <a:lnTo>
                    <a:pt x="623875" y="94632"/>
                  </a:lnTo>
                  <a:lnTo>
                    <a:pt x="655175" y="125932"/>
                  </a:lnTo>
                  <a:lnTo>
                    <a:pt x="682625" y="160732"/>
                  </a:lnTo>
                  <a:lnTo>
                    <a:pt x="705873" y="198679"/>
                  </a:lnTo>
                  <a:lnTo>
                    <a:pt x="724567" y="239421"/>
                  </a:lnTo>
                  <a:lnTo>
                    <a:pt x="738355" y="282607"/>
                  </a:lnTo>
                  <a:lnTo>
                    <a:pt x="746886" y="327885"/>
                  </a:lnTo>
                  <a:lnTo>
                    <a:pt x="749808" y="374904"/>
                  </a:lnTo>
                  <a:lnTo>
                    <a:pt x="746886" y="421922"/>
                  </a:lnTo>
                  <a:lnTo>
                    <a:pt x="738355" y="467200"/>
                  </a:lnTo>
                  <a:lnTo>
                    <a:pt x="724567" y="510386"/>
                  </a:lnTo>
                  <a:lnTo>
                    <a:pt x="705873" y="551128"/>
                  </a:lnTo>
                  <a:lnTo>
                    <a:pt x="682625" y="589075"/>
                  </a:lnTo>
                  <a:lnTo>
                    <a:pt x="655175" y="623875"/>
                  </a:lnTo>
                  <a:lnTo>
                    <a:pt x="623875" y="655175"/>
                  </a:lnTo>
                  <a:lnTo>
                    <a:pt x="589075" y="682625"/>
                  </a:lnTo>
                  <a:lnTo>
                    <a:pt x="551128" y="705873"/>
                  </a:lnTo>
                  <a:lnTo>
                    <a:pt x="510386" y="724567"/>
                  </a:lnTo>
                  <a:lnTo>
                    <a:pt x="467200" y="738355"/>
                  </a:lnTo>
                  <a:lnTo>
                    <a:pt x="421922" y="746886"/>
                  </a:lnTo>
                  <a:lnTo>
                    <a:pt x="374904" y="749808"/>
                  </a:lnTo>
                  <a:lnTo>
                    <a:pt x="327885" y="746886"/>
                  </a:lnTo>
                  <a:lnTo>
                    <a:pt x="282607" y="738355"/>
                  </a:lnTo>
                  <a:lnTo>
                    <a:pt x="239421" y="724567"/>
                  </a:lnTo>
                  <a:lnTo>
                    <a:pt x="198679" y="705873"/>
                  </a:lnTo>
                  <a:lnTo>
                    <a:pt x="160732" y="682625"/>
                  </a:lnTo>
                  <a:lnTo>
                    <a:pt x="125932" y="655175"/>
                  </a:lnTo>
                  <a:lnTo>
                    <a:pt x="94632" y="623875"/>
                  </a:lnTo>
                  <a:lnTo>
                    <a:pt x="67182" y="589075"/>
                  </a:lnTo>
                  <a:lnTo>
                    <a:pt x="43934" y="551128"/>
                  </a:lnTo>
                  <a:lnTo>
                    <a:pt x="25240" y="510386"/>
                  </a:lnTo>
                  <a:lnTo>
                    <a:pt x="11452" y="467200"/>
                  </a:lnTo>
                  <a:lnTo>
                    <a:pt x="2921" y="421922"/>
                  </a:lnTo>
                  <a:lnTo>
                    <a:pt x="0" y="374904"/>
                  </a:lnTo>
                  <a:close/>
                </a:path>
              </a:pathLst>
            </a:custGeom>
            <a:ln w="9144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607" y="5777483"/>
              <a:ext cx="8365998" cy="8267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7302627" y="5713476"/>
            <a:ext cx="630079" cy="838200"/>
            <a:chOff x="9736835" y="5713476"/>
            <a:chExt cx="840105" cy="838200"/>
          </a:xfrm>
        </p:grpSpPr>
        <p:sp>
          <p:nvSpPr>
            <p:cNvPr id="37" name="object 37"/>
            <p:cNvSpPr/>
            <p:nvPr/>
          </p:nvSpPr>
          <p:spPr>
            <a:xfrm>
              <a:off x="9736835" y="5713476"/>
              <a:ext cx="839711" cy="83818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8" name="object 38"/>
            <p:cNvSpPr/>
            <p:nvPr/>
          </p:nvSpPr>
          <p:spPr>
            <a:xfrm>
              <a:off x="9784079" y="5737860"/>
              <a:ext cx="749935" cy="748665"/>
            </a:xfrm>
            <a:custGeom>
              <a:avLst/>
              <a:gdLst/>
              <a:ahLst/>
              <a:cxnLst/>
              <a:rect l="l" t="t" r="r" b="b"/>
              <a:pathLst>
                <a:path w="749934" h="748664">
                  <a:moveTo>
                    <a:pt x="374903" y="0"/>
                  </a:moveTo>
                  <a:lnTo>
                    <a:pt x="327885" y="2915"/>
                  </a:lnTo>
                  <a:lnTo>
                    <a:pt x="282607" y="11426"/>
                  </a:lnTo>
                  <a:lnTo>
                    <a:pt x="239421" y="25184"/>
                  </a:lnTo>
                  <a:lnTo>
                    <a:pt x="198679" y="43837"/>
                  </a:lnTo>
                  <a:lnTo>
                    <a:pt x="160732" y="67034"/>
                  </a:lnTo>
                  <a:lnTo>
                    <a:pt x="125932" y="94426"/>
                  </a:lnTo>
                  <a:lnTo>
                    <a:pt x="94632" y="125660"/>
                  </a:lnTo>
                  <a:lnTo>
                    <a:pt x="67182" y="160388"/>
                  </a:lnTo>
                  <a:lnTo>
                    <a:pt x="43934" y="198257"/>
                  </a:lnTo>
                  <a:lnTo>
                    <a:pt x="25240" y="238918"/>
                  </a:lnTo>
                  <a:lnTo>
                    <a:pt x="11452" y="282019"/>
                  </a:lnTo>
                  <a:lnTo>
                    <a:pt x="2921" y="327211"/>
                  </a:lnTo>
                  <a:lnTo>
                    <a:pt x="0" y="374141"/>
                  </a:lnTo>
                  <a:lnTo>
                    <a:pt x="2921" y="421072"/>
                  </a:lnTo>
                  <a:lnTo>
                    <a:pt x="11452" y="466264"/>
                  </a:lnTo>
                  <a:lnTo>
                    <a:pt x="25240" y="509365"/>
                  </a:lnTo>
                  <a:lnTo>
                    <a:pt x="43934" y="550026"/>
                  </a:lnTo>
                  <a:lnTo>
                    <a:pt x="67182" y="587895"/>
                  </a:lnTo>
                  <a:lnTo>
                    <a:pt x="94632" y="622623"/>
                  </a:lnTo>
                  <a:lnTo>
                    <a:pt x="125932" y="653857"/>
                  </a:lnTo>
                  <a:lnTo>
                    <a:pt x="160732" y="681249"/>
                  </a:lnTo>
                  <a:lnTo>
                    <a:pt x="198679" y="704446"/>
                  </a:lnTo>
                  <a:lnTo>
                    <a:pt x="239421" y="723099"/>
                  </a:lnTo>
                  <a:lnTo>
                    <a:pt x="282607" y="736857"/>
                  </a:lnTo>
                  <a:lnTo>
                    <a:pt x="327885" y="745368"/>
                  </a:lnTo>
                  <a:lnTo>
                    <a:pt x="374903" y="748283"/>
                  </a:lnTo>
                  <a:lnTo>
                    <a:pt x="421922" y="745368"/>
                  </a:lnTo>
                  <a:lnTo>
                    <a:pt x="467200" y="736857"/>
                  </a:lnTo>
                  <a:lnTo>
                    <a:pt x="510386" y="723099"/>
                  </a:lnTo>
                  <a:lnTo>
                    <a:pt x="551128" y="704446"/>
                  </a:lnTo>
                  <a:lnTo>
                    <a:pt x="589075" y="681249"/>
                  </a:lnTo>
                  <a:lnTo>
                    <a:pt x="623875" y="653857"/>
                  </a:lnTo>
                  <a:lnTo>
                    <a:pt x="655175" y="622623"/>
                  </a:lnTo>
                  <a:lnTo>
                    <a:pt x="682625" y="587895"/>
                  </a:lnTo>
                  <a:lnTo>
                    <a:pt x="705873" y="550026"/>
                  </a:lnTo>
                  <a:lnTo>
                    <a:pt x="724567" y="509365"/>
                  </a:lnTo>
                  <a:lnTo>
                    <a:pt x="738355" y="466264"/>
                  </a:lnTo>
                  <a:lnTo>
                    <a:pt x="746886" y="421072"/>
                  </a:lnTo>
                  <a:lnTo>
                    <a:pt x="749808" y="374141"/>
                  </a:lnTo>
                  <a:lnTo>
                    <a:pt x="746886" y="327211"/>
                  </a:lnTo>
                  <a:lnTo>
                    <a:pt x="738355" y="282019"/>
                  </a:lnTo>
                  <a:lnTo>
                    <a:pt x="724567" y="238918"/>
                  </a:lnTo>
                  <a:lnTo>
                    <a:pt x="705873" y="198257"/>
                  </a:lnTo>
                  <a:lnTo>
                    <a:pt x="682625" y="160388"/>
                  </a:lnTo>
                  <a:lnTo>
                    <a:pt x="655175" y="125660"/>
                  </a:lnTo>
                  <a:lnTo>
                    <a:pt x="623875" y="94426"/>
                  </a:lnTo>
                  <a:lnTo>
                    <a:pt x="589075" y="67034"/>
                  </a:lnTo>
                  <a:lnTo>
                    <a:pt x="551128" y="43837"/>
                  </a:lnTo>
                  <a:lnTo>
                    <a:pt x="510386" y="25184"/>
                  </a:lnTo>
                  <a:lnTo>
                    <a:pt x="467200" y="11426"/>
                  </a:lnTo>
                  <a:lnTo>
                    <a:pt x="421922" y="2915"/>
                  </a:lnTo>
                  <a:lnTo>
                    <a:pt x="374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9" name="object 39"/>
            <p:cNvSpPr/>
            <p:nvPr/>
          </p:nvSpPr>
          <p:spPr>
            <a:xfrm>
              <a:off x="9784079" y="5737860"/>
              <a:ext cx="749935" cy="748665"/>
            </a:xfrm>
            <a:custGeom>
              <a:avLst/>
              <a:gdLst/>
              <a:ahLst/>
              <a:cxnLst/>
              <a:rect l="l" t="t" r="r" b="b"/>
              <a:pathLst>
                <a:path w="749934" h="748664">
                  <a:moveTo>
                    <a:pt x="0" y="374141"/>
                  </a:moveTo>
                  <a:lnTo>
                    <a:pt x="2921" y="327211"/>
                  </a:lnTo>
                  <a:lnTo>
                    <a:pt x="11452" y="282019"/>
                  </a:lnTo>
                  <a:lnTo>
                    <a:pt x="25240" y="238918"/>
                  </a:lnTo>
                  <a:lnTo>
                    <a:pt x="43934" y="198257"/>
                  </a:lnTo>
                  <a:lnTo>
                    <a:pt x="67182" y="160388"/>
                  </a:lnTo>
                  <a:lnTo>
                    <a:pt x="94632" y="125660"/>
                  </a:lnTo>
                  <a:lnTo>
                    <a:pt x="125932" y="94426"/>
                  </a:lnTo>
                  <a:lnTo>
                    <a:pt x="160732" y="67034"/>
                  </a:lnTo>
                  <a:lnTo>
                    <a:pt x="198679" y="43837"/>
                  </a:lnTo>
                  <a:lnTo>
                    <a:pt x="239421" y="25184"/>
                  </a:lnTo>
                  <a:lnTo>
                    <a:pt x="282607" y="11426"/>
                  </a:lnTo>
                  <a:lnTo>
                    <a:pt x="327885" y="2915"/>
                  </a:lnTo>
                  <a:lnTo>
                    <a:pt x="374903" y="0"/>
                  </a:lnTo>
                  <a:lnTo>
                    <a:pt x="421922" y="2915"/>
                  </a:lnTo>
                  <a:lnTo>
                    <a:pt x="467200" y="11426"/>
                  </a:lnTo>
                  <a:lnTo>
                    <a:pt x="510386" y="25184"/>
                  </a:lnTo>
                  <a:lnTo>
                    <a:pt x="551128" y="43837"/>
                  </a:lnTo>
                  <a:lnTo>
                    <a:pt x="589075" y="67034"/>
                  </a:lnTo>
                  <a:lnTo>
                    <a:pt x="623875" y="94426"/>
                  </a:lnTo>
                  <a:lnTo>
                    <a:pt x="655175" y="125660"/>
                  </a:lnTo>
                  <a:lnTo>
                    <a:pt x="682625" y="160388"/>
                  </a:lnTo>
                  <a:lnTo>
                    <a:pt x="705873" y="198257"/>
                  </a:lnTo>
                  <a:lnTo>
                    <a:pt x="724567" y="238918"/>
                  </a:lnTo>
                  <a:lnTo>
                    <a:pt x="738355" y="282019"/>
                  </a:lnTo>
                  <a:lnTo>
                    <a:pt x="746886" y="327211"/>
                  </a:lnTo>
                  <a:lnTo>
                    <a:pt x="749808" y="374141"/>
                  </a:lnTo>
                  <a:lnTo>
                    <a:pt x="746886" y="421072"/>
                  </a:lnTo>
                  <a:lnTo>
                    <a:pt x="738355" y="466264"/>
                  </a:lnTo>
                  <a:lnTo>
                    <a:pt x="724567" y="509365"/>
                  </a:lnTo>
                  <a:lnTo>
                    <a:pt x="705873" y="550026"/>
                  </a:lnTo>
                  <a:lnTo>
                    <a:pt x="682625" y="587895"/>
                  </a:lnTo>
                  <a:lnTo>
                    <a:pt x="655175" y="622623"/>
                  </a:lnTo>
                  <a:lnTo>
                    <a:pt x="623875" y="653857"/>
                  </a:lnTo>
                  <a:lnTo>
                    <a:pt x="589075" y="681249"/>
                  </a:lnTo>
                  <a:lnTo>
                    <a:pt x="551128" y="704446"/>
                  </a:lnTo>
                  <a:lnTo>
                    <a:pt x="510386" y="723099"/>
                  </a:lnTo>
                  <a:lnTo>
                    <a:pt x="467200" y="736857"/>
                  </a:lnTo>
                  <a:lnTo>
                    <a:pt x="421922" y="745368"/>
                  </a:lnTo>
                  <a:lnTo>
                    <a:pt x="374903" y="748283"/>
                  </a:lnTo>
                  <a:lnTo>
                    <a:pt x="327885" y="745368"/>
                  </a:lnTo>
                  <a:lnTo>
                    <a:pt x="282607" y="736857"/>
                  </a:lnTo>
                  <a:lnTo>
                    <a:pt x="239421" y="723099"/>
                  </a:lnTo>
                  <a:lnTo>
                    <a:pt x="198679" y="704446"/>
                  </a:lnTo>
                  <a:lnTo>
                    <a:pt x="160732" y="681249"/>
                  </a:lnTo>
                  <a:lnTo>
                    <a:pt x="125932" y="653857"/>
                  </a:lnTo>
                  <a:lnTo>
                    <a:pt x="94632" y="622623"/>
                  </a:lnTo>
                  <a:lnTo>
                    <a:pt x="67182" y="587895"/>
                  </a:lnTo>
                  <a:lnTo>
                    <a:pt x="43934" y="550026"/>
                  </a:lnTo>
                  <a:lnTo>
                    <a:pt x="25240" y="509365"/>
                  </a:lnTo>
                  <a:lnTo>
                    <a:pt x="11452" y="466264"/>
                  </a:lnTo>
                  <a:lnTo>
                    <a:pt x="2921" y="421072"/>
                  </a:lnTo>
                  <a:lnTo>
                    <a:pt x="0" y="374141"/>
                  </a:lnTo>
                  <a:close/>
                </a:path>
              </a:pathLst>
            </a:custGeom>
            <a:ln w="9144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236296" y="3068960"/>
            <a:ext cx="1907704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Atr</a:t>
            </a:r>
            <a:r>
              <a:rPr sz="2000" b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sz="2000" b="1" spc="-10" dirty="0" err="1" smtClean="0">
                <a:latin typeface="Arial" pitchFamily="34" charset="0"/>
                <a:cs typeface="Arial" pitchFamily="34" charset="0"/>
              </a:rPr>
              <a:t>buc</a:t>
            </a:r>
            <a:r>
              <a:rPr sz="2000" b="1" spc="15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s-MX" sz="2000" b="1" spc="-5" dirty="0" err="1" smtClean="0">
                <a:latin typeface="Arial" pitchFamily="34" charset="0"/>
                <a:cs typeface="Arial" pitchFamily="34" charset="0"/>
              </a:rPr>
              <a:t>ó</a:t>
            </a:r>
            <a:r>
              <a:rPr sz="2000" b="1" spc="-5" dirty="0" err="1" smtClean="0">
                <a:latin typeface="Arial" pitchFamily="34" charset="0"/>
                <a:cs typeface="Arial" pitchFamily="34" charset="0"/>
              </a:rPr>
              <a:t>nes</a:t>
            </a:r>
            <a:r>
              <a:rPr sz="2000" b="1" spc="-5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000" b="1" spc="-5" dirty="0" smtClean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Art.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115</a:t>
            </a:r>
            <a:r>
              <a:rPr lang="es-MX" sz="2000" b="1" spc="-10" dirty="0" smtClean="0">
                <a:latin typeface="Arial" pitchFamily="34" charset="0"/>
                <a:cs typeface="Arial" pitchFamily="34" charset="0"/>
              </a:rPr>
              <a:t> CPM y 119 CZ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1187624" y="548680"/>
            <a:ext cx="6048672" cy="55143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2070"/>
              </a:lnSpc>
              <a:spcBef>
                <a:spcPts val="100"/>
              </a:spcBef>
            </a:pPr>
            <a:r>
              <a:rPr lang="es-MX" b="1" spc="-5" dirty="0" smtClean="0">
                <a:latin typeface="Arial" pitchFamily="34" charset="0"/>
                <a:cs typeface="Arial" pitchFamily="34" charset="0"/>
              </a:rPr>
              <a:t>Formular, </a:t>
            </a:r>
            <a:r>
              <a:rPr lang="es-MX" b="1" spc="-10" dirty="0" smtClean="0">
                <a:latin typeface="Arial" pitchFamily="34" charset="0"/>
                <a:cs typeface="Arial" pitchFamily="34" charset="0"/>
              </a:rPr>
              <a:t>aprobar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administrar </a:t>
            </a:r>
            <a:r>
              <a:rPr lang="es-MX" b="1" spc="5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zonificación y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planes de</a:t>
            </a:r>
            <a:r>
              <a:rPr lang="es-MX" b="1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desarrollo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spc="-10" dirty="0" smtClean="0">
                <a:latin typeface="Arial" pitchFamily="34" charset="0"/>
                <a:cs typeface="Arial" pitchFamily="34" charset="0"/>
              </a:rPr>
              <a:t>urbano</a:t>
            </a:r>
            <a:r>
              <a:rPr lang="es-MX" b="1" spc="-4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municipal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1187624" y="1412776"/>
            <a:ext cx="5688632" cy="55143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548640" algn="r">
              <a:lnSpc>
                <a:spcPts val="207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Participar </a:t>
            </a:r>
            <a:r>
              <a:rPr lang="es-MX" b="1" spc="-1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b="1" spc="5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creación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y administración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de sus</a:t>
            </a:r>
            <a:r>
              <a:rPr lang="es-MX" b="1" spc="-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spc="-5" dirty="0" err="1" smtClean="0">
                <a:latin typeface="Arial" pitchFamily="34" charset="0"/>
                <a:cs typeface="Arial" pitchFamily="34" charset="0"/>
              </a:rPr>
              <a:t>reservasterritoriales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s-MX" b="1" spc="-6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ecológicas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bject 25"/>
          <p:cNvSpPr txBox="1"/>
          <p:nvPr/>
        </p:nvSpPr>
        <p:spPr>
          <a:xfrm>
            <a:off x="1187624" y="2276872"/>
            <a:ext cx="5544616" cy="5668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92075" algn="r">
              <a:lnSpc>
                <a:spcPct val="100000"/>
              </a:lnSpc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Participar </a:t>
            </a:r>
            <a:r>
              <a:rPr lang="es-MX" b="1" spc="-1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b="1" spc="5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formulación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de planes de desarrollo</a:t>
            </a:r>
            <a:r>
              <a:rPr lang="es-MX" b="1" spc="-6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regional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bject 25"/>
          <p:cNvSpPr txBox="1"/>
          <p:nvPr/>
        </p:nvSpPr>
        <p:spPr>
          <a:xfrm>
            <a:off x="1187624" y="4941168"/>
            <a:ext cx="5688632" cy="5668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699895" algn="just">
              <a:lnSpc>
                <a:spcPct val="100000"/>
              </a:lnSpc>
              <a:spcBef>
                <a:spcPts val="100"/>
              </a:spcBef>
            </a:pPr>
            <a:r>
              <a:rPr lang="es-MX" b="1" spc="-5" dirty="0" smtClean="0">
                <a:latin typeface="Arial" pitchFamily="34" charset="0"/>
                <a:cs typeface="Arial" pitchFamily="34" charset="0"/>
              </a:rPr>
              <a:t>Otorgar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licencias y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permisos para</a:t>
            </a:r>
            <a:r>
              <a:rPr lang="es-MX" b="1" spc="-2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b="1" spc="-5" dirty="0" smtClean="0">
                <a:latin typeface="Arial" pitchFamily="34" charset="0"/>
                <a:cs typeface="Arial" pitchFamily="34" charset="0"/>
              </a:rPr>
              <a:t>construcciones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bject 25"/>
          <p:cNvSpPr txBox="1"/>
          <p:nvPr/>
        </p:nvSpPr>
        <p:spPr>
          <a:xfrm>
            <a:off x="1187624" y="5877272"/>
            <a:ext cx="6120680" cy="55143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2070"/>
              </a:lnSpc>
            </a:pP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Intervenir </a:t>
            </a:r>
            <a:r>
              <a:rPr lang="es-MX" sz="1600" b="1" spc="-1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1600" b="1" spc="5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formulación y aplicación </a:t>
            </a:r>
            <a:r>
              <a:rPr lang="es-MX" sz="1600" b="1" spc="-5" dirty="0" smtClean="0">
                <a:latin typeface="Arial" pitchFamily="34" charset="0"/>
                <a:cs typeface="Arial" pitchFamily="34" charset="0"/>
              </a:rPr>
              <a:t>de programas de</a:t>
            </a:r>
            <a:r>
              <a:rPr lang="es-MX" sz="1600" b="1" spc="-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spc="-10" dirty="0" smtClean="0">
                <a:latin typeface="Arial" pitchFamily="34" charset="0"/>
                <a:cs typeface="Arial" pitchFamily="34" charset="0"/>
              </a:rPr>
              <a:t>transporte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público </a:t>
            </a:r>
            <a:r>
              <a:rPr lang="es-MX" sz="1600" b="1" spc="-5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MX" sz="1600" b="1" spc="-1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b="1" spc="-5" dirty="0" smtClean="0">
                <a:latin typeface="Arial" pitchFamily="34" charset="0"/>
                <a:cs typeface="Arial" pitchFamily="34" charset="0"/>
              </a:rPr>
              <a:t>pasajeros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204864"/>
            <a:ext cx="6092627" cy="2597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¿Cuál debería ser el signo de la diferencia, cuando las mujeres llegan al poder público? </a:t>
            </a:r>
            <a:endParaRPr lang="es-E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652" y="188640"/>
            <a:ext cx="114884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3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010025"/>
            <a:ext cx="1600200" cy="284797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11560" y="1916832"/>
            <a:ext cx="7848872" cy="441338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600" spc="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600" spc="-170" dirty="0">
                <a:latin typeface="Arial" pitchFamily="34" charset="0"/>
                <a:cs typeface="Arial" pitchFamily="34" charset="0"/>
              </a:rPr>
              <a:t>Los </a:t>
            </a:r>
            <a:r>
              <a:rPr sz="2600" spc="-50" dirty="0">
                <a:latin typeface="Arial" pitchFamily="34" charset="0"/>
                <a:cs typeface="Arial" pitchFamily="34" charset="0"/>
              </a:rPr>
              <a:t>ayuntamientos </a:t>
            </a:r>
            <a:r>
              <a:rPr sz="2600" spc="-15" dirty="0">
                <a:latin typeface="Arial" pitchFamily="34" charset="0"/>
                <a:cs typeface="Arial" pitchFamily="34" charset="0"/>
              </a:rPr>
              <a:t>tendrán </a:t>
            </a:r>
            <a:r>
              <a:rPr sz="2600" spc="20" dirty="0">
                <a:latin typeface="Arial" pitchFamily="34" charset="0"/>
                <a:cs typeface="Arial" pitchFamily="34" charset="0"/>
              </a:rPr>
              <a:t>facultades </a:t>
            </a:r>
            <a:r>
              <a:rPr sz="2600" spc="60" dirty="0">
                <a:latin typeface="Arial" pitchFamily="34" charset="0"/>
                <a:cs typeface="Arial" pitchFamily="34" charset="0"/>
              </a:rPr>
              <a:t>para 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aprobar,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de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acuerdo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con las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leyes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en materia  </a:t>
            </a:r>
            <a:r>
              <a:rPr sz="2600" dirty="0">
                <a:latin typeface="Arial" pitchFamily="34" charset="0"/>
                <a:cs typeface="Arial" pitchFamily="34" charset="0"/>
              </a:rPr>
              <a:t>municipal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que deberán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expedir las legislaturas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de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los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Estados, </a:t>
            </a:r>
            <a:r>
              <a:rPr sz="26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los bandos de policía y gobierno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, los </a:t>
            </a:r>
            <a:r>
              <a:rPr sz="2600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6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reglamentos, </a:t>
            </a:r>
            <a:r>
              <a:rPr sz="2600" b="1" spc="-10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circulares </a:t>
            </a:r>
            <a:r>
              <a:rPr sz="26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y disposiciones  administrativas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de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observancia general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dentro de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sus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respectivas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jurisdicciones,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que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organicen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la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administración pública municipal, regulen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las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materias, procedimientos, </a:t>
            </a:r>
            <a:r>
              <a:rPr sz="2600" dirty="0">
                <a:latin typeface="Arial" pitchFamily="34" charset="0"/>
                <a:cs typeface="Arial" pitchFamily="34" charset="0"/>
              </a:rPr>
              <a:t>funciones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y servicios  públicos </a:t>
            </a:r>
            <a:r>
              <a:rPr sz="2600" dirty="0">
                <a:latin typeface="Arial" pitchFamily="34" charset="0"/>
                <a:cs typeface="Arial" pitchFamily="34" charset="0"/>
              </a:rPr>
              <a:t>de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su competencia y aseguren </a:t>
            </a:r>
            <a:r>
              <a:rPr sz="2600" spc="-10" dirty="0">
                <a:latin typeface="Arial" pitchFamily="34" charset="0"/>
                <a:cs typeface="Arial" pitchFamily="34" charset="0"/>
              </a:rPr>
              <a:t>la 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participación ciudadana y</a:t>
            </a:r>
            <a:r>
              <a:rPr sz="26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600" spc="-5" dirty="0">
                <a:latin typeface="Arial" pitchFamily="34" charset="0"/>
                <a:cs typeface="Arial" pitchFamily="34" charset="0"/>
              </a:rPr>
              <a:t>vecinal.</a:t>
            </a:r>
            <a:endParaRPr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04664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arg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3429000"/>
            <a:ext cx="1600200" cy="28479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584" y="2655496"/>
            <a:ext cx="7467600" cy="278345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sz="3000" dirty="0" err="1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bandos</a:t>
            </a:r>
            <a:r>
              <a:rPr sz="3000" dirty="0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000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sz="3000" dirty="0" err="1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reglamentos</a:t>
            </a:r>
            <a:r>
              <a:rPr lang="es-MX" sz="3000" dirty="0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000" spc="-5" dirty="0" err="1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municipales</a:t>
            </a:r>
            <a:r>
              <a:rPr sz="3000" spc="-5" dirty="0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0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facilitan 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el cumplimiento de </a:t>
            </a:r>
            <a:r>
              <a:rPr sz="30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las disposiciones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relativas </a:t>
            </a:r>
            <a:r>
              <a:rPr sz="30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al 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municipio, contenidas en </a:t>
            </a:r>
            <a:r>
              <a:rPr sz="30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Constitución, </a:t>
            </a:r>
            <a:r>
              <a:rPr sz="30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así 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como el cumplimiento de </a:t>
            </a:r>
            <a:r>
              <a:rPr sz="3000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las </a:t>
            </a:r>
            <a:r>
              <a:rPr sz="30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leyes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federales y  estatales dentro </a:t>
            </a:r>
            <a:r>
              <a:rPr sz="30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ámbito</a:t>
            </a:r>
            <a:r>
              <a:rPr sz="3000" spc="-8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0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municipal.</a:t>
            </a:r>
            <a:endParaRPr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04664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789040"/>
            <a:ext cx="1600200" cy="284797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51520" y="1772816"/>
            <a:ext cx="8352928" cy="388843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sz="31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Bando </a:t>
            </a:r>
            <a:r>
              <a:rPr sz="3100" b="1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31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Policía </a:t>
            </a:r>
            <a:r>
              <a:rPr sz="3100" b="1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sz="31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Buen gobierno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es el  conjunto de normas que regulan de manera  específica el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funcionamiento del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gobierno  municipal, en especial,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Ayuntamiento y</a:t>
            </a:r>
            <a:r>
              <a:rPr sz="3100" spc="-22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de  la administración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pública municipal.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Debe 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contener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las disposiciones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necesarias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para 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garantizar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tranquilidad y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seguridad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los  </a:t>
            </a:r>
            <a:r>
              <a:rPr sz="310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habitantes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sz="3100" spc="-7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100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municipio.</a:t>
            </a:r>
            <a:endParaRPr sz="3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404664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54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789040"/>
            <a:ext cx="1600200" cy="2847975"/>
          </a:xfrm>
          <a:prstGeom prst="rect">
            <a:avLst/>
          </a:prstGeom>
        </p:spPr>
      </p:pic>
      <p:sp>
        <p:nvSpPr>
          <p:cNvPr id="54" name="object 7"/>
          <p:cNvSpPr/>
          <p:nvPr/>
        </p:nvSpPr>
        <p:spPr>
          <a:xfrm>
            <a:off x="2987824" y="404664"/>
            <a:ext cx="5760640" cy="68047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Agua potable, drenaje, alcantarillado, tratamiento y    </a:t>
            </a:r>
          </a:p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  disposición de sus aguas residuales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bject 7"/>
          <p:cNvSpPr/>
          <p:nvPr/>
        </p:nvSpPr>
        <p:spPr>
          <a:xfrm>
            <a:off x="2915816" y="5949280"/>
            <a:ext cx="5832648" cy="68047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s-MX" sz="1600" b="1" dirty="0" smtClean="0">
                <a:latin typeface="Arial" pitchFamily="34" charset="0"/>
                <a:cs typeface="Arial" pitchFamily="34" charset="0"/>
              </a:rPr>
              <a:t> Seguridad pública, policía preventiva municipal y tránsito.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bject 7"/>
          <p:cNvSpPr/>
          <p:nvPr/>
        </p:nvSpPr>
        <p:spPr>
          <a:xfrm>
            <a:off x="3131840" y="5085184"/>
            <a:ext cx="5636705" cy="68047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 Calles, parques y jardines y su equipamiento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bject 7"/>
          <p:cNvSpPr/>
          <p:nvPr/>
        </p:nvSpPr>
        <p:spPr>
          <a:xfrm>
            <a:off x="3347864" y="4149080"/>
            <a:ext cx="5400600" cy="68047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     Panteones 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7"/>
          <p:cNvSpPr/>
          <p:nvPr/>
        </p:nvSpPr>
        <p:spPr>
          <a:xfrm>
            <a:off x="3275857" y="3212976"/>
            <a:ext cx="5472608" cy="68047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Mercados , centrales de abasto y rastros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object 2"/>
          <p:cNvGrpSpPr/>
          <p:nvPr/>
        </p:nvGrpSpPr>
        <p:grpSpPr>
          <a:xfrm>
            <a:off x="2483768" y="332656"/>
            <a:ext cx="6264696" cy="6073775"/>
            <a:chOff x="3206496" y="440943"/>
            <a:chExt cx="8352927" cy="6073775"/>
          </a:xfrm>
        </p:grpSpPr>
        <p:sp>
          <p:nvSpPr>
            <p:cNvPr id="3" name="object 3"/>
            <p:cNvSpPr/>
            <p:nvPr/>
          </p:nvSpPr>
          <p:spPr>
            <a:xfrm>
              <a:off x="3227197" y="440943"/>
              <a:ext cx="1273175" cy="6073775"/>
            </a:xfrm>
            <a:custGeom>
              <a:avLst/>
              <a:gdLst/>
              <a:ahLst/>
              <a:cxnLst/>
              <a:rect l="l" t="t" r="r" b="b"/>
              <a:pathLst>
                <a:path w="1273175" h="6073775">
                  <a:moveTo>
                    <a:pt x="15366" y="0"/>
                  </a:moveTo>
                  <a:lnTo>
                    <a:pt x="49359" y="34371"/>
                  </a:lnTo>
                  <a:lnTo>
                    <a:pt x="82886" y="69029"/>
                  </a:lnTo>
                  <a:lnTo>
                    <a:pt x="115947" y="103967"/>
                  </a:lnTo>
                  <a:lnTo>
                    <a:pt x="148542" y="139184"/>
                  </a:lnTo>
                  <a:lnTo>
                    <a:pt x="180672" y="174674"/>
                  </a:lnTo>
                  <a:lnTo>
                    <a:pt x="212336" y="210433"/>
                  </a:lnTo>
                  <a:lnTo>
                    <a:pt x="243535" y="246459"/>
                  </a:lnTo>
                  <a:lnTo>
                    <a:pt x="274267" y="282746"/>
                  </a:lnTo>
                  <a:lnTo>
                    <a:pt x="304535" y="319291"/>
                  </a:lnTo>
                  <a:lnTo>
                    <a:pt x="334336" y="356090"/>
                  </a:lnTo>
                  <a:lnTo>
                    <a:pt x="363672" y="393139"/>
                  </a:lnTo>
                  <a:lnTo>
                    <a:pt x="392542" y="430434"/>
                  </a:lnTo>
                  <a:lnTo>
                    <a:pt x="420947" y="467971"/>
                  </a:lnTo>
                  <a:lnTo>
                    <a:pt x="448886" y="505746"/>
                  </a:lnTo>
                  <a:lnTo>
                    <a:pt x="476359" y="543756"/>
                  </a:lnTo>
                  <a:lnTo>
                    <a:pt x="503367" y="581996"/>
                  </a:lnTo>
                  <a:lnTo>
                    <a:pt x="529909" y="620462"/>
                  </a:lnTo>
                  <a:lnTo>
                    <a:pt x="555985" y="659151"/>
                  </a:lnTo>
                  <a:lnTo>
                    <a:pt x="581596" y="698058"/>
                  </a:lnTo>
                  <a:lnTo>
                    <a:pt x="606741" y="737180"/>
                  </a:lnTo>
                  <a:lnTo>
                    <a:pt x="631420" y="776512"/>
                  </a:lnTo>
                  <a:lnTo>
                    <a:pt x="655634" y="816051"/>
                  </a:lnTo>
                  <a:lnTo>
                    <a:pt x="679382" y="855793"/>
                  </a:lnTo>
                  <a:lnTo>
                    <a:pt x="702664" y="895734"/>
                  </a:lnTo>
                  <a:lnTo>
                    <a:pt x="725481" y="935869"/>
                  </a:lnTo>
                  <a:lnTo>
                    <a:pt x="747832" y="976196"/>
                  </a:lnTo>
                  <a:lnTo>
                    <a:pt x="769718" y="1016709"/>
                  </a:lnTo>
                  <a:lnTo>
                    <a:pt x="791138" y="1057406"/>
                  </a:lnTo>
                  <a:lnTo>
                    <a:pt x="812092" y="1098281"/>
                  </a:lnTo>
                  <a:lnTo>
                    <a:pt x="832581" y="1139332"/>
                  </a:lnTo>
                  <a:lnTo>
                    <a:pt x="852603" y="1180555"/>
                  </a:lnTo>
                  <a:lnTo>
                    <a:pt x="872161" y="1221944"/>
                  </a:lnTo>
                  <a:lnTo>
                    <a:pt x="891252" y="1263497"/>
                  </a:lnTo>
                  <a:lnTo>
                    <a:pt x="909878" y="1305209"/>
                  </a:lnTo>
                  <a:lnTo>
                    <a:pt x="928039" y="1347077"/>
                  </a:lnTo>
                  <a:lnTo>
                    <a:pt x="945733" y="1389096"/>
                  </a:lnTo>
                  <a:lnTo>
                    <a:pt x="962962" y="1431263"/>
                  </a:lnTo>
                  <a:lnTo>
                    <a:pt x="979726" y="1473574"/>
                  </a:lnTo>
                  <a:lnTo>
                    <a:pt x="996023" y="1516024"/>
                  </a:lnTo>
                  <a:lnTo>
                    <a:pt x="1011855" y="1558611"/>
                  </a:lnTo>
                  <a:lnTo>
                    <a:pt x="1027222" y="1601329"/>
                  </a:lnTo>
                  <a:lnTo>
                    <a:pt x="1042123" y="1644175"/>
                  </a:lnTo>
                  <a:lnTo>
                    <a:pt x="1056558" y="1687145"/>
                  </a:lnTo>
                  <a:lnTo>
                    <a:pt x="1070527" y="1730235"/>
                  </a:lnTo>
                  <a:lnTo>
                    <a:pt x="1084031" y="1773441"/>
                  </a:lnTo>
                  <a:lnTo>
                    <a:pt x="1097069" y="1816760"/>
                  </a:lnTo>
                  <a:lnTo>
                    <a:pt x="1109642" y="1860187"/>
                  </a:lnTo>
                  <a:lnTo>
                    <a:pt x="1121749" y="1903718"/>
                  </a:lnTo>
                  <a:lnTo>
                    <a:pt x="1133390" y="1947349"/>
                  </a:lnTo>
                  <a:lnTo>
                    <a:pt x="1144565" y="1991077"/>
                  </a:lnTo>
                  <a:lnTo>
                    <a:pt x="1155275" y="2034898"/>
                  </a:lnTo>
                  <a:lnTo>
                    <a:pt x="1165520" y="2078807"/>
                  </a:lnTo>
                  <a:lnTo>
                    <a:pt x="1175298" y="2122800"/>
                  </a:lnTo>
                  <a:lnTo>
                    <a:pt x="1184611" y="2166875"/>
                  </a:lnTo>
                  <a:lnTo>
                    <a:pt x="1193459" y="2211026"/>
                  </a:lnTo>
                  <a:lnTo>
                    <a:pt x="1201840" y="2255250"/>
                  </a:lnTo>
                  <a:lnTo>
                    <a:pt x="1209756" y="2299543"/>
                  </a:lnTo>
                  <a:lnTo>
                    <a:pt x="1217207" y="2343900"/>
                  </a:lnTo>
                  <a:lnTo>
                    <a:pt x="1224191" y="2388319"/>
                  </a:lnTo>
                  <a:lnTo>
                    <a:pt x="1230710" y="2432795"/>
                  </a:lnTo>
                  <a:lnTo>
                    <a:pt x="1236764" y="2477324"/>
                  </a:lnTo>
                  <a:lnTo>
                    <a:pt x="1242352" y="2521903"/>
                  </a:lnTo>
                  <a:lnTo>
                    <a:pt x="1247474" y="2566526"/>
                  </a:lnTo>
                  <a:lnTo>
                    <a:pt x="1252130" y="2611191"/>
                  </a:lnTo>
                  <a:lnTo>
                    <a:pt x="1256321" y="2655893"/>
                  </a:lnTo>
                  <a:lnTo>
                    <a:pt x="1260046" y="2700629"/>
                  </a:lnTo>
                  <a:lnTo>
                    <a:pt x="1263306" y="2745394"/>
                  </a:lnTo>
                  <a:lnTo>
                    <a:pt x="1266100" y="2790185"/>
                  </a:lnTo>
                  <a:lnTo>
                    <a:pt x="1268428" y="2834997"/>
                  </a:lnTo>
                  <a:lnTo>
                    <a:pt x="1270291" y="2879827"/>
                  </a:lnTo>
                  <a:lnTo>
                    <a:pt x="1271688" y="2924671"/>
                  </a:lnTo>
                  <a:lnTo>
                    <a:pt x="1272619" y="2969525"/>
                  </a:lnTo>
                  <a:lnTo>
                    <a:pt x="1273085" y="3014385"/>
                  </a:lnTo>
                  <a:lnTo>
                    <a:pt x="1273085" y="3059246"/>
                  </a:lnTo>
                  <a:lnTo>
                    <a:pt x="1272619" y="3104106"/>
                  </a:lnTo>
                  <a:lnTo>
                    <a:pt x="1271688" y="3148960"/>
                  </a:lnTo>
                  <a:lnTo>
                    <a:pt x="1270291" y="3193804"/>
                  </a:lnTo>
                  <a:lnTo>
                    <a:pt x="1268428" y="3238634"/>
                  </a:lnTo>
                  <a:lnTo>
                    <a:pt x="1266100" y="3283446"/>
                  </a:lnTo>
                  <a:lnTo>
                    <a:pt x="1263306" y="3328237"/>
                  </a:lnTo>
                  <a:lnTo>
                    <a:pt x="1260046" y="3373002"/>
                  </a:lnTo>
                  <a:lnTo>
                    <a:pt x="1256321" y="3417737"/>
                  </a:lnTo>
                  <a:lnTo>
                    <a:pt x="1252130" y="3462439"/>
                  </a:lnTo>
                  <a:lnTo>
                    <a:pt x="1247474" y="3507104"/>
                  </a:lnTo>
                  <a:lnTo>
                    <a:pt x="1242352" y="3551727"/>
                  </a:lnTo>
                  <a:lnTo>
                    <a:pt x="1236764" y="3596305"/>
                  </a:lnTo>
                  <a:lnTo>
                    <a:pt x="1230710" y="3640834"/>
                  </a:lnTo>
                  <a:lnTo>
                    <a:pt x="1224191" y="3685310"/>
                  </a:lnTo>
                  <a:lnTo>
                    <a:pt x="1217207" y="3729729"/>
                  </a:lnTo>
                  <a:lnTo>
                    <a:pt x="1209756" y="3774086"/>
                  </a:lnTo>
                  <a:lnTo>
                    <a:pt x="1201840" y="3818379"/>
                  </a:lnTo>
                  <a:lnTo>
                    <a:pt x="1193459" y="3862602"/>
                  </a:lnTo>
                  <a:lnTo>
                    <a:pt x="1184611" y="3906753"/>
                  </a:lnTo>
                  <a:lnTo>
                    <a:pt x="1175298" y="3950827"/>
                  </a:lnTo>
                  <a:lnTo>
                    <a:pt x="1165520" y="3994820"/>
                  </a:lnTo>
                  <a:lnTo>
                    <a:pt x="1155275" y="4038729"/>
                  </a:lnTo>
                  <a:lnTo>
                    <a:pt x="1144565" y="4082549"/>
                  </a:lnTo>
                  <a:lnTo>
                    <a:pt x="1133390" y="4126277"/>
                  </a:lnTo>
                  <a:lnTo>
                    <a:pt x="1121749" y="4169908"/>
                  </a:lnTo>
                  <a:lnTo>
                    <a:pt x="1109642" y="4213438"/>
                  </a:lnTo>
                  <a:lnTo>
                    <a:pt x="1097069" y="4256865"/>
                  </a:lnTo>
                  <a:lnTo>
                    <a:pt x="1084031" y="4300183"/>
                  </a:lnTo>
                  <a:lnTo>
                    <a:pt x="1070527" y="4343388"/>
                  </a:lnTo>
                  <a:lnTo>
                    <a:pt x="1056558" y="4386478"/>
                  </a:lnTo>
                  <a:lnTo>
                    <a:pt x="1042123" y="4429448"/>
                  </a:lnTo>
                  <a:lnTo>
                    <a:pt x="1027222" y="4472293"/>
                  </a:lnTo>
                  <a:lnTo>
                    <a:pt x="1011855" y="4515011"/>
                  </a:lnTo>
                  <a:lnTo>
                    <a:pt x="996023" y="4557596"/>
                  </a:lnTo>
                  <a:lnTo>
                    <a:pt x="979726" y="4600046"/>
                  </a:lnTo>
                  <a:lnTo>
                    <a:pt x="962962" y="4642356"/>
                  </a:lnTo>
                  <a:lnTo>
                    <a:pt x="945733" y="4684523"/>
                  </a:lnTo>
                  <a:lnTo>
                    <a:pt x="928039" y="4726541"/>
                  </a:lnTo>
                  <a:lnTo>
                    <a:pt x="909878" y="4768408"/>
                  </a:lnTo>
                  <a:lnTo>
                    <a:pt x="891252" y="4810120"/>
                  </a:lnTo>
                  <a:lnTo>
                    <a:pt x="872161" y="4851672"/>
                  </a:lnTo>
                  <a:lnTo>
                    <a:pt x="852603" y="4893061"/>
                  </a:lnTo>
                  <a:lnTo>
                    <a:pt x="832581" y="4934282"/>
                  </a:lnTo>
                  <a:lnTo>
                    <a:pt x="812092" y="4975332"/>
                  </a:lnTo>
                  <a:lnTo>
                    <a:pt x="791138" y="5016207"/>
                  </a:lnTo>
                  <a:lnTo>
                    <a:pt x="769718" y="5056903"/>
                  </a:lnTo>
                  <a:lnTo>
                    <a:pt x="747832" y="5097415"/>
                  </a:lnTo>
                  <a:lnTo>
                    <a:pt x="725481" y="5137741"/>
                  </a:lnTo>
                  <a:lnTo>
                    <a:pt x="702664" y="5177876"/>
                  </a:lnTo>
                  <a:lnTo>
                    <a:pt x="679382" y="5217816"/>
                  </a:lnTo>
                  <a:lnTo>
                    <a:pt x="655634" y="5257557"/>
                  </a:lnTo>
                  <a:lnTo>
                    <a:pt x="631420" y="5297095"/>
                  </a:lnTo>
                  <a:lnTo>
                    <a:pt x="606741" y="5336426"/>
                  </a:lnTo>
                  <a:lnTo>
                    <a:pt x="581596" y="5375547"/>
                  </a:lnTo>
                  <a:lnTo>
                    <a:pt x="555985" y="5414453"/>
                  </a:lnTo>
                  <a:lnTo>
                    <a:pt x="529909" y="5453141"/>
                  </a:lnTo>
                  <a:lnTo>
                    <a:pt x="503367" y="5491606"/>
                  </a:lnTo>
                  <a:lnTo>
                    <a:pt x="476359" y="5529845"/>
                  </a:lnTo>
                  <a:lnTo>
                    <a:pt x="448886" y="5567854"/>
                  </a:lnTo>
                  <a:lnTo>
                    <a:pt x="420947" y="5605628"/>
                  </a:lnTo>
                  <a:lnTo>
                    <a:pt x="392542" y="5643164"/>
                  </a:lnTo>
                  <a:lnTo>
                    <a:pt x="363672" y="5680458"/>
                  </a:lnTo>
                  <a:lnTo>
                    <a:pt x="334336" y="5717506"/>
                  </a:lnTo>
                  <a:lnTo>
                    <a:pt x="304535" y="5754304"/>
                  </a:lnTo>
                  <a:lnTo>
                    <a:pt x="274267" y="5790848"/>
                  </a:lnTo>
                  <a:lnTo>
                    <a:pt x="243535" y="5827134"/>
                  </a:lnTo>
                  <a:lnTo>
                    <a:pt x="212336" y="5863158"/>
                  </a:lnTo>
                  <a:lnTo>
                    <a:pt x="180672" y="5898916"/>
                  </a:lnTo>
                  <a:lnTo>
                    <a:pt x="148542" y="5934405"/>
                  </a:lnTo>
                  <a:lnTo>
                    <a:pt x="115947" y="5969620"/>
                  </a:lnTo>
                  <a:lnTo>
                    <a:pt x="82886" y="6004557"/>
                  </a:lnTo>
                  <a:lnTo>
                    <a:pt x="49359" y="6039213"/>
                  </a:lnTo>
                  <a:lnTo>
                    <a:pt x="15366" y="6073584"/>
                  </a:lnTo>
                  <a:lnTo>
                    <a:pt x="0" y="6058344"/>
                  </a:lnTo>
                  <a:lnTo>
                    <a:pt x="34055" y="6023910"/>
                  </a:lnTo>
                  <a:lnTo>
                    <a:pt x="67640" y="5989188"/>
                  </a:lnTo>
                  <a:lnTo>
                    <a:pt x="100756" y="5954183"/>
                  </a:lnTo>
                  <a:lnTo>
                    <a:pt x="133402" y="5918897"/>
                  </a:lnTo>
                  <a:lnTo>
                    <a:pt x="165578" y="5883336"/>
                  </a:lnTo>
                  <a:lnTo>
                    <a:pt x="197284" y="5847502"/>
                  </a:lnTo>
                  <a:lnTo>
                    <a:pt x="228521" y="5811401"/>
                  </a:lnTo>
                  <a:lnTo>
                    <a:pt x="259288" y="5775036"/>
                  </a:lnTo>
                  <a:lnTo>
                    <a:pt x="289586" y="5738411"/>
                  </a:lnTo>
                  <a:lnTo>
                    <a:pt x="319413" y="5701530"/>
                  </a:lnTo>
                  <a:lnTo>
                    <a:pt x="348771" y="5664398"/>
                  </a:lnTo>
                  <a:lnTo>
                    <a:pt x="377659" y="5627017"/>
                  </a:lnTo>
                  <a:lnTo>
                    <a:pt x="406078" y="5589392"/>
                  </a:lnTo>
                  <a:lnTo>
                    <a:pt x="434026" y="5551528"/>
                  </a:lnTo>
                  <a:lnTo>
                    <a:pt x="461505" y="5513428"/>
                  </a:lnTo>
                  <a:lnTo>
                    <a:pt x="488515" y="5475096"/>
                  </a:lnTo>
                  <a:lnTo>
                    <a:pt x="515054" y="5436536"/>
                  </a:lnTo>
                  <a:lnTo>
                    <a:pt x="541124" y="5397752"/>
                  </a:lnTo>
                  <a:lnTo>
                    <a:pt x="566724" y="5358748"/>
                  </a:lnTo>
                  <a:lnTo>
                    <a:pt x="591854" y="5319528"/>
                  </a:lnTo>
                  <a:lnTo>
                    <a:pt x="616515" y="5280097"/>
                  </a:lnTo>
                  <a:lnTo>
                    <a:pt x="640706" y="5240457"/>
                  </a:lnTo>
                  <a:lnTo>
                    <a:pt x="664427" y="5200614"/>
                  </a:lnTo>
                  <a:lnTo>
                    <a:pt x="687678" y="5160570"/>
                  </a:lnTo>
                  <a:lnTo>
                    <a:pt x="710460" y="5120331"/>
                  </a:lnTo>
                  <a:lnTo>
                    <a:pt x="732772" y="5079900"/>
                  </a:lnTo>
                  <a:lnTo>
                    <a:pt x="754614" y="5039281"/>
                  </a:lnTo>
                  <a:lnTo>
                    <a:pt x="775987" y="4998478"/>
                  </a:lnTo>
                  <a:lnTo>
                    <a:pt x="796890" y="4957495"/>
                  </a:lnTo>
                  <a:lnTo>
                    <a:pt x="817323" y="4916336"/>
                  </a:lnTo>
                  <a:lnTo>
                    <a:pt x="837286" y="4875005"/>
                  </a:lnTo>
                  <a:lnTo>
                    <a:pt x="856780" y="4833506"/>
                  </a:lnTo>
                  <a:lnTo>
                    <a:pt x="875804" y="4791844"/>
                  </a:lnTo>
                  <a:lnTo>
                    <a:pt x="894358" y="4750021"/>
                  </a:lnTo>
                  <a:lnTo>
                    <a:pt x="912442" y="4708043"/>
                  </a:lnTo>
                  <a:lnTo>
                    <a:pt x="930057" y="4665912"/>
                  </a:lnTo>
                  <a:lnTo>
                    <a:pt x="947202" y="4623634"/>
                  </a:lnTo>
                  <a:lnTo>
                    <a:pt x="963877" y="4581212"/>
                  </a:lnTo>
                  <a:lnTo>
                    <a:pt x="980083" y="4538649"/>
                  </a:lnTo>
                  <a:lnTo>
                    <a:pt x="995819" y="4495951"/>
                  </a:lnTo>
                  <a:lnTo>
                    <a:pt x="1011085" y="4453121"/>
                  </a:lnTo>
                  <a:lnTo>
                    <a:pt x="1025881" y="4410163"/>
                  </a:lnTo>
                  <a:lnTo>
                    <a:pt x="1040208" y="4367081"/>
                  </a:lnTo>
                  <a:lnTo>
                    <a:pt x="1054065" y="4323879"/>
                  </a:lnTo>
                  <a:lnTo>
                    <a:pt x="1067452" y="4280561"/>
                  </a:lnTo>
                  <a:lnTo>
                    <a:pt x="1080369" y="4237131"/>
                  </a:lnTo>
                  <a:lnTo>
                    <a:pt x="1092817" y="4193593"/>
                  </a:lnTo>
                  <a:lnTo>
                    <a:pt x="1104795" y="4149952"/>
                  </a:lnTo>
                  <a:lnTo>
                    <a:pt x="1116303" y="4106210"/>
                  </a:lnTo>
                  <a:lnTo>
                    <a:pt x="1127342" y="4062372"/>
                  </a:lnTo>
                  <a:lnTo>
                    <a:pt x="1137911" y="4018443"/>
                  </a:lnTo>
                  <a:lnTo>
                    <a:pt x="1148010" y="3974425"/>
                  </a:lnTo>
                  <a:lnTo>
                    <a:pt x="1157639" y="3930323"/>
                  </a:lnTo>
                  <a:lnTo>
                    <a:pt x="1166799" y="3886142"/>
                  </a:lnTo>
                  <a:lnTo>
                    <a:pt x="1175489" y="3841884"/>
                  </a:lnTo>
                  <a:lnTo>
                    <a:pt x="1183709" y="3797555"/>
                  </a:lnTo>
                  <a:lnTo>
                    <a:pt x="1191460" y="3753157"/>
                  </a:lnTo>
                  <a:lnTo>
                    <a:pt x="1198740" y="3708696"/>
                  </a:lnTo>
                  <a:lnTo>
                    <a:pt x="1205551" y="3664174"/>
                  </a:lnTo>
                  <a:lnTo>
                    <a:pt x="1211893" y="3619597"/>
                  </a:lnTo>
                  <a:lnTo>
                    <a:pt x="1217764" y="3574968"/>
                  </a:lnTo>
                  <a:lnTo>
                    <a:pt x="1223166" y="3530290"/>
                  </a:lnTo>
                  <a:lnTo>
                    <a:pt x="1228098" y="3485569"/>
                  </a:lnTo>
                  <a:lnTo>
                    <a:pt x="1232561" y="3440808"/>
                  </a:lnTo>
                  <a:lnTo>
                    <a:pt x="1236553" y="3396010"/>
                  </a:lnTo>
                  <a:lnTo>
                    <a:pt x="1240076" y="3351181"/>
                  </a:lnTo>
                  <a:lnTo>
                    <a:pt x="1243129" y="3306324"/>
                  </a:lnTo>
                  <a:lnTo>
                    <a:pt x="1245713" y="3261442"/>
                  </a:lnTo>
                  <a:lnTo>
                    <a:pt x="1247827" y="3216541"/>
                  </a:lnTo>
                  <a:lnTo>
                    <a:pt x="1249471" y="3171624"/>
                  </a:lnTo>
                  <a:lnTo>
                    <a:pt x="1250645" y="3126694"/>
                  </a:lnTo>
                  <a:lnTo>
                    <a:pt x="1251350" y="3081757"/>
                  </a:lnTo>
                  <a:lnTo>
                    <a:pt x="1251584" y="3036816"/>
                  </a:lnTo>
                  <a:lnTo>
                    <a:pt x="1251350" y="2991874"/>
                  </a:lnTo>
                  <a:lnTo>
                    <a:pt x="1250645" y="2946937"/>
                  </a:lnTo>
                  <a:lnTo>
                    <a:pt x="1249471" y="2902007"/>
                  </a:lnTo>
                  <a:lnTo>
                    <a:pt x="1247827" y="2857090"/>
                  </a:lnTo>
                  <a:lnTo>
                    <a:pt x="1245713" y="2812189"/>
                  </a:lnTo>
                  <a:lnTo>
                    <a:pt x="1243129" y="2767307"/>
                  </a:lnTo>
                  <a:lnTo>
                    <a:pt x="1240076" y="2722450"/>
                  </a:lnTo>
                  <a:lnTo>
                    <a:pt x="1236553" y="2677620"/>
                  </a:lnTo>
                  <a:lnTo>
                    <a:pt x="1232561" y="2632823"/>
                  </a:lnTo>
                  <a:lnTo>
                    <a:pt x="1228098" y="2588061"/>
                  </a:lnTo>
                  <a:lnTo>
                    <a:pt x="1223166" y="2543340"/>
                  </a:lnTo>
                  <a:lnTo>
                    <a:pt x="1217764" y="2498662"/>
                  </a:lnTo>
                  <a:lnTo>
                    <a:pt x="1211893" y="2454033"/>
                  </a:lnTo>
                  <a:lnTo>
                    <a:pt x="1205551" y="2409455"/>
                  </a:lnTo>
                  <a:lnTo>
                    <a:pt x="1198740" y="2364933"/>
                  </a:lnTo>
                  <a:lnTo>
                    <a:pt x="1191460" y="2320471"/>
                  </a:lnTo>
                  <a:lnTo>
                    <a:pt x="1183709" y="2276074"/>
                  </a:lnTo>
                  <a:lnTo>
                    <a:pt x="1175489" y="2231744"/>
                  </a:lnTo>
                  <a:lnTo>
                    <a:pt x="1166799" y="2187486"/>
                  </a:lnTo>
                  <a:lnTo>
                    <a:pt x="1157639" y="2143304"/>
                  </a:lnTo>
                  <a:lnTo>
                    <a:pt x="1148010" y="2099202"/>
                  </a:lnTo>
                  <a:lnTo>
                    <a:pt x="1137911" y="2055184"/>
                  </a:lnTo>
                  <a:lnTo>
                    <a:pt x="1127342" y="2011254"/>
                  </a:lnTo>
                  <a:lnTo>
                    <a:pt x="1116303" y="1967416"/>
                  </a:lnTo>
                  <a:lnTo>
                    <a:pt x="1104795" y="1923674"/>
                  </a:lnTo>
                  <a:lnTo>
                    <a:pt x="1092817" y="1880032"/>
                  </a:lnTo>
                  <a:lnTo>
                    <a:pt x="1080369" y="1836493"/>
                  </a:lnTo>
                  <a:lnTo>
                    <a:pt x="1067452" y="1793063"/>
                  </a:lnTo>
                  <a:lnTo>
                    <a:pt x="1054065" y="1749745"/>
                  </a:lnTo>
                  <a:lnTo>
                    <a:pt x="1040208" y="1706542"/>
                  </a:lnTo>
                  <a:lnTo>
                    <a:pt x="1025881" y="1663459"/>
                  </a:lnTo>
                  <a:lnTo>
                    <a:pt x="1011085" y="1620501"/>
                  </a:lnTo>
                  <a:lnTo>
                    <a:pt x="995819" y="1577670"/>
                  </a:lnTo>
                  <a:lnTo>
                    <a:pt x="980083" y="1534971"/>
                  </a:lnTo>
                  <a:lnTo>
                    <a:pt x="963877" y="1492409"/>
                  </a:lnTo>
                  <a:lnTo>
                    <a:pt x="947202" y="1449986"/>
                  </a:lnTo>
                  <a:lnTo>
                    <a:pt x="930057" y="1407707"/>
                  </a:lnTo>
                  <a:lnTo>
                    <a:pt x="912442" y="1365576"/>
                  </a:lnTo>
                  <a:lnTo>
                    <a:pt x="894358" y="1323596"/>
                  </a:lnTo>
                  <a:lnTo>
                    <a:pt x="875804" y="1281773"/>
                  </a:lnTo>
                  <a:lnTo>
                    <a:pt x="856780" y="1240110"/>
                  </a:lnTo>
                  <a:lnTo>
                    <a:pt x="837286" y="1198610"/>
                  </a:lnTo>
                  <a:lnTo>
                    <a:pt x="817323" y="1157279"/>
                  </a:lnTo>
                  <a:lnTo>
                    <a:pt x="796890" y="1116119"/>
                  </a:lnTo>
                  <a:lnTo>
                    <a:pt x="775987" y="1075135"/>
                  </a:lnTo>
                  <a:lnTo>
                    <a:pt x="754614" y="1034332"/>
                  </a:lnTo>
                  <a:lnTo>
                    <a:pt x="732772" y="993712"/>
                  </a:lnTo>
                  <a:lnTo>
                    <a:pt x="710460" y="953280"/>
                  </a:lnTo>
                  <a:lnTo>
                    <a:pt x="687678" y="913039"/>
                  </a:lnTo>
                  <a:lnTo>
                    <a:pt x="664427" y="872995"/>
                  </a:lnTo>
                  <a:lnTo>
                    <a:pt x="640706" y="833151"/>
                  </a:lnTo>
                  <a:lnTo>
                    <a:pt x="616515" y="793510"/>
                  </a:lnTo>
                  <a:lnTo>
                    <a:pt x="591854" y="754078"/>
                  </a:lnTo>
                  <a:lnTo>
                    <a:pt x="566724" y="714857"/>
                  </a:lnTo>
                  <a:lnTo>
                    <a:pt x="541124" y="675852"/>
                  </a:lnTo>
                  <a:lnTo>
                    <a:pt x="515054" y="637067"/>
                  </a:lnTo>
                  <a:lnTo>
                    <a:pt x="488515" y="598506"/>
                  </a:lnTo>
                  <a:lnTo>
                    <a:pt x="461505" y="560173"/>
                  </a:lnTo>
                  <a:lnTo>
                    <a:pt x="434026" y="522072"/>
                  </a:lnTo>
                  <a:lnTo>
                    <a:pt x="406078" y="484206"/>
                  </a:lnTo>
                  <a:lnTo>
                    <a:pt x="377659" y="446581"/>
                  </a:lnTo>
                  <a:lnTo>
                    <a:pt x="348771" y="409199"/>
                  </a:lnTo>
                  <a:lnTo>
                    <a:pt x="319413" y="372065"/>
                  </a:lnTo>
                  <a:lnTo>
                    <a:pt x="289586" y="335183"/>
                  </a:lnTo>
                  <a:lnTo>
                    <a:pt x="259288" y="298557"/>
                  </a:lnTo>
                  <a:lnTo>
                    <a:pt x="228521" y="262191"/>
                  </a:lnTo>
                  <a:lnTo>
                    <a:pt x="197284" y="226089"/>
                  </a:lnTo>
                  <a:lnTo>
                    <a:pt x="165578" y="190254"/>
                  </a:lnTo>
                  <a:lnTo>
                    <a:pt x="133402" y="154692"/>
                  </a:lnTo>
                  <a:lnTo>
                    <a:pt x="100756" y="119405"/>
                  </a:lnTo>
                  <a:lnTo>
                    <a:pt x="67640" y="84398"/>
                  </a:lnTo>
                  <a:lnTo>
                    <a:pt x="34055" y="49675"/>
                  </a:lnTo>
                  <a:lnTo>
                    <a:pt x="0" y="15239"/>
                  </a:lnTo>
                  <a:lnTo>
                    <a:pt x="15366" y="0"/>
                  </a:lnTo>
                  <a:close/>
                </a:path>
              </a:pathLst>
            </a:custGeom>
            <a:ln w="1524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6496" y="504443"/>
              <a:ext cx="725805" cy="723900"/>
            </a:xfrm>
            <a:custGeom>
              <a:avLst/>
              <a:gdLst/>
              <a:ahLst/>
              <a:cxnLst/>
              <a:rect l="l" t="t" r="r" b="b"/>
              <a:pathLst>
                <a:path w="725804" h="723900">
                  <a:moveTo>
                    <a:pt x="362712" y="0"/>
                  </a:moveTo>
                  <a:lnTo>
                    <a:pt x="313502" y="3304"/>
                  </a:lnTo>
                  <a:lnTo>
                    <a:pt x="266303" y="12929"/>
                  </a:lnTo>
                  <a:lnTo>
                    <a:pt x="221545" y="28444"/>
                  </a:lnTo>
                  <a:lnTo>
                    <a:pt x="179662" y="49417"/>
                  </a:lnTo>
                  <a:lnTo>
                    <a:pt x="141087" y="75417"/>
                  </a:lnTo>
                  <a:lnTo>
                    <a:pt x="106251" y="106013"/>
                  </a:lnTo>
                  <a:lnTo>
                    <a:pt x="75588" y="140773"/>
                  </a:lnTo>
                  <a:lnTo>
                    <a:pt x="49530" y="179267"/>
                  </a:lnTo>
                  <a:lnTo>
                    <a:pt x="28509" y="221063"/>
                  </a:lnTo>
                  <a:lnTo>
                    <a:pt x="12959" y="265729"/>
                  </a:lnTo>
                  <a:lnTo>
                    <a:pt x="3311" y="312835"/>
                  </a:lnTo>
                  <a:lnTo>
                    <a:pt x="0" y="361950"/>
                  </a:lnTo>
                  <a:lnTo>
                    <a:pt x="3311" y="411064"/>
                  </a:lnTo>
                  <a:lnTo>
                    <a:pt x="12959" y="458170"/>
                  </a:lnTo>
                  <a:lnTo>
                    <a:pt x="28509" y="502836"/>
                  </a:lnTo>
                  <a:lnTo>
                    <a:pt x="49530" y="544632"/>
                  </a:lnTo>
                  <a:lnTo>
                    <a:pt x="75588" y="583126"/>
                  </a:lnTo>
                  <a:lnTo>
                    <a:pt x="106251" y="617886"/>
                  </a:lnTo>
                  <a:lnTo>
                    <a:pt x="141087" y="648482"/>
                  </a:lnTo>
                  <a:lnTo>
                    <a:pt x="179662" y="674482"/>
                  </a:lnTo>
                  <a:lnTo>
                    <a:pt x="221545" y="695455"/>
                  </a:lnTo>
                  <a:lnTo>
                    <a:pt x="266303" y="710970"/>
                  </a:lnTo>
                  <a:lnTo>
                    <a:pt x="313502" y="720595"/>
                  </a:lnTo>
                  <a:lnTo>
                    <a:pt x="362712" y="723900"/>
                  </a:lnTo>
                  <a:lnTo>
                    <a:pt x="411921" y="720595"/>
                  </a:lnTo>
                  <a:lnTo>
                    <a:pt x="459120" y="710970"/>
                  </a:lnTo>
                  <a:lnTo>
                    <a:pt x="503878" y="695455"/>
                  </a:lnTo>
                  <a:lnTo>
                    <a:pt x="545761" y="674482"/>
                  </a:lnTo>
                  <a:lnTo>
                    <a:pt x="584336" y="648482"/>
                  </a:lnTo>
                  <a:lnTo>
                    <a:pt x="619172" y="617886"/>
                  </a:lnTo>
                  <a:lnTo>
                    <a:pt x="649835" y="583126"/>
                  </a:lnTo>
                  <a:lnTo>
                    <a:pt x="675894" y="544632"/>
                  </a:lnTo>
                  <a:lnTo>
                    <a:pt x="696914" y="502836"/>
                  </a:lnTo>
                  <a:lnTo>
                    <a:pt x="712464" y="458170"/>
                  </a:lnTo>
                  <a:lnTo>
                    <a:pt x="722112" y="411064"/>
                  </a:lnTo>
                  <a:lnTo>
                    <a:pt x="725424" y="361950"/>
                  </a:lnTo>
                  <a:lnTo>
                    <a:pt x="722112" y="312835"/>
                  </a:lnTo>
                  <a:lnTo>
                    <a:pt x="712464" y="265729"/>
                  </a:lnTo>
                  <a:lnTo>
                    <a:pt x="696914" y="221063"/>
                  </a:lnTo>
                  <a:lnTo>
                    <a:pt x="675894" y="179267"/>
                  </a:lnTo>
                  <a:lnTo>
                    <a:pt x="649835" y="140773"/>
                  </a:lnTo>
                  <a:lnTo>
                    <a:pt x="619172" y="106013"/>
                  </a:lnTo>
                  <a:lnTo>
                    <a:pt x="584336" y="75417"/>
                  </a:lnTo>
                  <a:lnTo>
                    <a:pt x="545761" y="49417"/>
                  </a:lnTo>
                  <a:lnTo>
                    <a:pt x="503878" y="28444"/>
                  </a:lnTo>
                  <a:lnTo>
                    <a:pt x="459120" y="12929"/>
                  </a:lnTo>
                  <a:lnTo>
                    <a:pt x="411921" y="3304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6496" y="504443"/>
              <a:ext cx="725805" cy="723900"/>
            </a:xfrm>
            <a:custGeom>
              <a:avLst/>
              <a:gdLst/>
              <a:ahLst/>
              <a:cxnLst/>
              <a:rect l="l" t="t" r="r" b="b"/>
              <a:pathLst>
                <a:path w="725804" h="723900">
                  <a:moveTo>
                    <a:pt x="0" y="361950"/>
                  </a:moveTo>
                  <a:lnTo>
                    <a:pt x="3311" y="312835"/>
                  </a:lnTo>
                  <a:lnTo>
                    <a:pt x="12959" y="265729"/>
                  </a:lnTo>
                  <a:lnTo>
                    <a:pt x="28509" y="221063"/>
                  </a:lnTo>
                  <a:lnTo>
                    <a:pt x="49530" y="179267"/>
                  </a:lnTo>
                  <a:lnTo>
                    <a:pt x="75588" y="140773"/>
                  </a:lnTo>
                  <a:lnTo>
                    <a:pt x="106251" y="106013"/>
                  </a:lnTo>
                  <a:lnTo>
                    <a:pt x="141087" y="75417"/>
                  </a:lnTo>
                  <a:lnTo>
                    <a:pt x="179662" y="49417"/>
                  </a:lnTo>
                  <a:lnTo>
                    <a:pt x="221545" y="28444"/>
                  </a:lnTo>
                  <a:lnTo>
                    <a:pt x="266303" y="12929"/>
                  </a:lnTo>
                  <a:lnTo>
                    <a:pt x="313502" y="3304"/>
                  </a:lnTo>
                  <a:lnTo>
                    <a:pt x="362712" y="0"/>
                  </a:lnTo>
                  <a:lnTo>
                    <a:pt x="411921" y="3304"/>
                  </a:lnTo>
                  <a:lnTo>
                    <a:pt x="459120" y="12929"/>
                  </a:lnTo>
                  <a:lnTo>
                    <a:pt x="503878" y="28444"/>
                  </a:lnTo>
                  <a:lnTo>
                    <a:pt x="545761" y="49417"/>
                  </a:lnTo>
                  <a:lnTo>
                    <a:pt x="584336" y="75417"/>
                  </a:lnTo>
                  <a:lnTo>
                    <a:pt x="619172" y="106013"/>
                  </a:lnTo>
                  <a:lnTo>
                    <a:pt x="649835" y="140773"/>
                  </a:lnTo>
                  <a:lnTo>
                    <a:pt x="675894" y="179267"/>
                  </a:lnTo>
                  <a:lnTo>
                    <a:pt x="696914" y="221063"/>
                  </a:lnTo>
                  <a:lnTo>
                    <a:pt x="712464" y="265729"/>
                  </a:lnTo>
                  <a:lnTo>
                    <a:pt x="722112" y="312835"/>
                  </a:lnTo>
                  <a:lnTo>
                    <a:pt x="725424" y="361950"/>
                  </a:lnTo>
                  <a:lnTo>
                    <a:pt x="722112" y="411064"/>
                  </a:lnTo>
                  <a:lnTo>
                    <a:pt x="712464" y="458170"/>
                  </a:lnTo>
                  <a:lnTo>
                    <a:pt x="696914" y="502836"/>
                  </a:lnTo>
                  <a:lnTo>
                    <a:pt x="675894" y="544632"/>
                  </a:lnTo>
                  <a:lnTo>
                    <a:pt x="649835" y="583126"/>
                  </a:lnTo>
                  <a:lnTo>
                    <a:pt x="619172" y="617886"/>
                  </a:lnTo>
                  <a:lnTo>
                    <a:pt x="584336" y="648482"/>
                  </a:lnTo>
                  <a:lnTo>
                    <a:pt x="545761" y="674482"/>
                  </a:lnTo>
                  <a:lnTo>
                    <a:pt x="503878" y="695455"/>
                  </a:lnTo>
                  <a:lnTo>
                    <a:pt x="459120" y="710970"/>
                  </a:lnTo>
                  <a:lnTo>
                    <a:pt x="411921" y="720595"/>
                  </a:lnTo>
                  <a:lnTo>
                    <a:pt x="362712" y="723900"/>
                  </a:lnTo>
                  <a:lnTo>
                    <a:pt x="313502" y="720595"/>
                  </a:lnTo>
                  <a:lnTo>
                    <a:pt x="266303" y="710970"/>
                  </a:lnTo>
                  <a:lnTo>
                    <a:pt x="221545" y="695455"/>
                  </a:lnTo>
                  <a:lnTo>
                    <a:pt x="179662" y="674482"/>
                  </a:lnTo>
                  <a:lnTo>
                    <a:pt x="141087" y="648482"/>
                  </a:lnTo>
                  <a:lnTo>
                    <a:pt x="106251" y="617886"/>
                  </a:lnTo>
                  <a:lnTo>
                    <a:pt x="75588" y="583126"/>
                  </a:lnTo>
                  <a:lnTo>
                    <a:pt x="49530" y="544632"/>
                  </a:lnTo>
                  <a:lnTo>
                    <a:pt x="28509" y="502836"/>
                  </a:lnTo>
                  <a:lnTo>
                    <a:pt x="12959" y="458170"/>
                  </a:lnTo>
                  <a:lnTo>
                    <a:pt x="3311" y="411064"/>
                  </a:lnTo>
                  <a:lnTo>
                    <a:pt x="0" y="361950"/>
                  </a:lnTo>
                  <a:close/>
                </a:path>
              </a:pathLst>
            </a:custGeom>
            <a:ln w="1524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6220" y="1426451"/>
              <a:ext cx="7513203" cy="680478"/>
            </a:xfrm>
            <a:prstGeom prst="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0800" dist="25000" dir="5400000" rotWithShape="0">
                <a:srgbClr val="000000">
                  <a:alpha val="40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93491" y="1367028"/>
            <a:ext cx="5877878" cy="1750695"/>
            <a:chOff x="3724655" y="1367027"/>
            <a:chExt cx="7837170" cy="1750695"/>
          </a:xfrm>
        </p:grpSpPr>
        <p:sp>
          <p:nvSpPr>
            <p:cNvPr id="10" name="object 10"/>
            <p:cNvSpPr/>
            <p:nvPr/>
          </p:nvSpPr>
          <p:spPr>
            <a:xfrm>
              <a:off x="3732275" y="1374647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5">
                  <a:moveTo>
                    <a:pt x="362712" y="0"/>
                  </a:moveTo>
                  <a:lnTo>
                    <a:pt x="313502" y="3311"/>
                  </a:lnTo>
                  <a:lnTo>
                    <a:pt x="266303" y="12959"/>
                  </a:lnTo>
                  <a:lnTo>
                    <a:pt x="221545" y="28509"/>
                  </a:lnTo>
                  <a:lnTo>
                    <a:pt x="179662" y="49530"/>
                  </a:lnTo>
                  <a:lnTo>
                    <a:pt x="141087" y="75588"/>
                  </a:lnTo>
                  <a:lnTo>
                    <a:pt x="106251" y="106251"/>
                  </a:lnTo>
                  <a:lnTo>
                    <a:pt x="75588" y="141087"/>
                  </a:lnTo>
                  <a:lnTo>
                    <a:pt x="49529" y="179662"/>
                  </a:lnTo>
                  <a:lnTo>
                    <a:pt x="28509" y="221545"/>
                  </a:lnTo>
                  <a:lnTo>
                    <a:pt x="12959" y="266303"/>
                  </a:lnTo>
                  <a:lnTo>
                    <a:pt x="3311" y="313502"/>
                  </a:lnTo>
                  <a:lnTo>
                    <a:pt x="0" y="362712"/>
                  </a:lnTo>
                  <a:lnTo>
                    <a:pt x="3311" y="411921"/>
                  </a:lnTo>
                  <a:lnTo>
                    <a:pt x="12959" y="459120"/>
                  </a:lnTo>
                  <a:lnTo>
                    <a:pt x="28509" y="503878"/>
                  </a:lnTo>
                  <a:lnTo>
                    <a:pt x="49530" y="545761"/>
                  </a:lnTo>
                  <a:lnTo>
                    <a:pt x="75588" y="584336"/>
                  </a:lnTo>
                  <a:lnTo>
                    <a:pt x="106251" y="619172"/>
                  </a:lnTo>
                  <a:lnTo>
                    <a:pt x="141087" y="649835"/>
                  </a:lnTo>
                  <a:lnTo>
                    <a:pt x="179662" y="675894"/>
                  </a:lnTo>
                  <a:lnTo>
                    <a:pt x="221545" y="696914"/>
                  </a:lnTo>
                  <a:lnTo>
                    <a:pt x="266303" y="712464"/>
                  </a:lnTo>
                  <a:lnTo>
                    <a:pt x="313502" y="722112"/>
                  </a:lnTo>
                  <a:lnTo>
                    <a:pt x="362712" y="725424"/>
                  </a:lnTo>
                  <a:lnTo>
                    <a:pt x="411921" y="722112"/>
                  </a:lnTo>
                  <a:lnTo>
                    <a:pt x="459120" y="712464"/>
                  </a:lnTo>
                  <a:lnTo>
                    <a:pt x="503878" y="696914"/>
                  </a:lnTo>
                  <a:lnTo>
                    <a:pt x="545761" y="675893"/>
                  </a:lnTo>
                  <a:lnTo>
                    <a:pt x="584336" y="649835"/>
                  </a:lnTo>
                  <a:lnTo>
                    <a:pt x="619172" y="619172"/>
                  </a:lnTo>
                  <a:lnTo>
                    <a:pt x="649835" y="584336"/>
                  </a:lnTo>
                  <a:lnTo>
                    <a:pt x="675894" y="545761"/>
                  </a:lnTo>
                  <a:lnTo>
                    <a:pt x="696914" y="503878"/>
                  </a:lnTo>
                  <a:lnTo>
                    <a:pt x="712464" y="459120"/>
                  </a:lnTo>
                  <a:lnTo>
                    <a:pt x="722112" y="411921"/>
                  </a:lnTo>
                  <a:lnTo>
                    <a:pt x="725424" y="362712"/>
                  </a:lnTo>
                  <a:lnTo>
                    <a:pt x="722112" y="313502"/>
                  </a:lnTo>
                  <a:lnTo>
                    <a:pt x="712464" y="266303"/>
                  </a:lnTo>
                  <a:lnTo>
                    <a:pt x="696914" y="221545"/>
                  </a:lnTo>
                  <a:lnTo>
                    <a:pt x="675893" y="179662"/>
                  </a:lnTo>
                  <a:lnTo>
                    <a:pt x="649835" y="141087"/>
                  </a:lnTo>
                  <a:lnTo>
                    <a:pt x="619172" y="106251"/>
                  </a:lnTo>
                  <a:lnTo>
                    <a:pt x="584336" y="75588"/>
                  </a:lnTo>
                  <a:lnTo>
                    <a:pt x="545761" y="49529"/>
                  </a:lnTo>
                  <a:lnTo>
                    <a:pt x="503878" y="28509"/>
                  </a:lnTo>
                  <a:lnTo>
                    <a:pt x="459120" y="12959"/>
                  </a:lnTo>
                  <a:lnTo>
                    <a:pt x="411921" y="3311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2275" y="1374647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5">
                  <a:moveTo>
                    <a:pt x="0" y="362712"/>
                  </a:moveTo>
                  <a:lnTo>
                    <a:pt x="3311" y="313502"/>
                  </a:lnTo>
                  <a:lnTo>
                    <a:pt x="12959" y="266303"/>
                  </a:lnTo>
                  <a:lnTo>
                    <a:pt x="28509" y="221545"/>
                  </a:lnTo>
                  <a:lnTo>
                    <a:pt x="49529" y="179662"/>
                  </a:lnTo>
                  <a:lnTo>
                    <a:pt x="75588" y="141087"/>
                  </a:lnTo>
                  <a:lnTo>
                    <a:pt x="106251" y="106251"/>
                  </a:lnTo>
                  <a:lnTo>
                    <a:pt x="141087" y="75588"/>
                  </a:lnTo>
                  <a:lnTo>
                    <a:pt x="179662" y="49530"/>
                  </a:lnTo>
                  <a:lnTo>
                    <a:pt x="221545" y="28509"/>
                  </a:lnTo>
                  <a:lnTo>
                    <a:pt x="266303" y="12959"/>
                  </a:lnTo>
                  <a:lnTo>
                    <a:pt x="313502" y="3311"/>
                  </a:lnTo>
                  <a:lnTo>
                    <a:pt x="362712" y="0"/>
                  </a:lnTo>
                  <a:lnTo>
                    <a:pt x="411921" y="3311"/>
                  </a:lnTo>
                  <a:lnTo>
                    <a:pt x="459120" y="12959"/>
                  </a:lnTo>
                  <a:lnTo>
                    <a:pt x="503878" y="28509"/>
                  </a:lnTo>
                  <a:lnTo>
                    <a:pt x="545761" y="49529"/>
                  </a:lnTo>
                  <a:lnTo>
                    <a:pt x="584336" y="75588"/>
                  </a:lnTo>
                  <a:lnTo>
                    <a:pt x="619172" y="106251"/>
                  </a:lnTo>
                  <a:lnTo>
                    <a:pt x="649835" y="141087"/>
                  </a:lnTo>
                  <a:lnTo>
                    <a:pt x="675893" y="179662"/>
                  </a:lnTo>
                  <a:lnTo>
                    <a:pt x="696914" y="221545"/>
                  </a:lnTo>
                  <a:lnTo>
                    <a:pt x="712464" y="266303"/>
                  </a:lnTo>
                  <a:lnTo>
                    <a:pt x="722112" y="313502"/>
                  </a:lnTo>
                  <a:lnTo>
                    <a:pt x="725424" y="362712"/>
                  </a:lnTo>
                  <a:lnTo>
                    <a:pt x="722112" y="411921"/>
                  </a:lnTo>
                  <a:lnTo>
                    <a:pt x="712464" y="459120"/>
                  </a:lnTo>
                  <a:lnTo>
                    <a:pt x="696914" y="503878"/>
                  </a:lnTo>
                  <a:lnTo>
                    <a:pt x="675894" y="545761"/>
                  </a:lnTo>
                  <a:lnTo>
                    <a:pt x="649835" y="584336"/>
                  </a:lnTo>
                  <a:lnTo>
                    <a:pt x="619172" y="619172"/>
                  </a:lnTo>
                  <a:lnTo>
                    <a:pt x="584336" y="649835"/>
                  </a:lnTo>
                  <a:lnTo>
                    <a:pt x="545761" y="675893"/>
                  </a:lnTo>
                  <a:lnTo>
                    <a:pt x="503878" y="696914"/>
                  </a:lnTo>
                  <a:lnTo>
                    <a:pt x="459120" y="712464"/>
                  </a:lnTo>
                  <a:lnTo>
                    <a:pt x="411921" y="722112"/>
                  </a:lnTo>
                  <a:lnTo>
                    <a:pt x="362712" y="725424"/>
                  </a:lnTo>
                  <a:lnTo>
                    <a:pt x="313502" y="722112"/>
                  </a:lnTo>
                  <a:lnTo>
                    <a:pt x="266303" y="712464"/>
                  </a:lnTo>
                  <a:lnTo>
                    <a:pt x="221545" y="696914"/>
                  </a:lnTo>
                  <a:lnTo>
                    <a:pt x="179662" y="675894"/>
                  </a:lnTo>
                  <a:lnTo>
                    <a:pt x="141087" y="649835"/>
                  </a:lnTo>
                  <a:lnTo>
                    <a:pt x="106251" y="619172"/>
                  </a:lnTo>
                  <a:lnTo>
                    <a:pt x="75588" y="584336"/>
                  </a:lnTo>
                  <a:lnTo>
                    <a:pt x="49530" y="545761"/>
                  </a:lnTo>
                  <a:lnTo>
                    <a:pt x="28509" y="503878"/>
                  </a:lnTo>
                  <a:lnTo>
                    <a:pt x="12959" y="459120"/>
                  </a:lnTo>
                  <a:lnTo>
                    <a:pt x="3311" y="411921"/>
                  </a:lnTo>
                  <a:lnTo>
                    <a:pt x="0" y="362712"/>
                  </a:lnTo>
                  <a:close/>
                </a:path>
              </a:pathLst>
            </a:custGeom>
            <a:ln w="1524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4255" y="2196071"/>
              <a:ext cx="7227570" cy="9212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339752" y="5805264"/>
            <a:ext cx="555784" cy="741045"/>
            <a:chOff x="3198876" y="5718047"/>
            <a:chExt cx="741045" cy="741045"/>
          </a:xfrm>
        </p:grpSpPr>
        <p:sp>
          <p:nvSpPr>
            <p:cNvPr id="31" name="object 31"/>
            <p:cNvSpPr/>
            <p:nvPr/>
          </p:nvSpPr>
          <p:spPr>
            <a:xfrm>
              <a:off x="3206496" y="5725667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4">
                  <a:moveTo>
                    <a:pt x="362712" y="0"/>
                  </a:moveTo>
                  <a:lnTo>
                    <a:pt x="313502" y="3311"/>
                  </a:lnTo>
                  <a:lnTo>
                    <a:pt x="266303" y="12956"/>
                  </a:lnTo>
                  <a:lnTo>
                    <a:pt x="221545" y="28504"/>
                  </a:lnTo>
                  <a:lnTo>
                    <a:pt x="179662" y="49521"/>
                  </a:lnTo>
                  <a:lnTo>
                    <a:pt x="141087" y="75576"/>
                  </a:lnTo>
                  <a:lnTo>
                    <a:pt x="106251" y="106237"/>
                  </a:lnTo>
                  <a:lnTo>
                    <a:pt x="75588" y="141070"/>
                  </a:lnTo>
                  <a:lnTo>
                    <a:pt x="49530" y="179645"/>
                  </a:lnTo>
                  <a:lnTo>
                    <a:pt x="28509" y="221529"/>
                  </a:lnTo>
                  <a:lnTo>
                    <a:pt x="12959" y="266289"/>
                  </a:lnTo>
                  <a:lnTo>
                    <a:pt x="3311" y="313494"/>
                  </a:lnTo>
                  <a:lnTo>
                    <a:pt x="0" y="362711"/>
                  </a:lnTo>
                  <a:lnTo>
                    <a:pt x="3311" y="411929"/>
                  </a:lnTo>
                  <a:lnTo>
                    <a:pt x="12959" y="459134"/>
                  </a:lnTo>
                  <a:lnTo>
                    <a:pt x="28509" y="503894"/>
                  </a:lnTo>
                  <a:lnTo>
                    <a:pt x="49530" y="545778"/>
                  </a:lnTo>
                  <a:lnTo>
                    <a:pt x="75588" y="584353"/>
                  </a:lnTo>
                  <a:lnTo>
                    <a:pt x="106251" y="619186"/>
                  </a:lnTo>
                  <a:lnTo>
                    <a:pt x="141087" y="649847"/>
                  </a:lnTo>
                  <a:lnTo>
                    <a:pt x="179662" y="675902"/>
                  </a:lnTo>
                  <a:lnTo>
                    <a:pt x="221545" y="696919"/>
                  </a:lnTo>
                  <a:lnTo>
                    <a:pt x="266303" y="712467"/>
                  </a:lnTo>
                  <a:lnTo>
                    <a:pt x="313502" y="722112"/>
                  </a:lnTo>
                  <a:lnTo>
                    <a:pt x="362712" y="725423"/>
                  </a:lnTo>
                  <a:lnTo>
                    <a:pt x="411921" y="722112"/>
                  </a:lnTo>
                  <a:lnTo>
                    <a:pt x="459120" y="712467"/>
                  </a:lnTo>
                  <a:lnTo>
                    <a:pt x="503878" y="696919"/>
                  </a:lnTo>
                  <a:lnTo>
                    <a:pt x="545761" y="675902"/>
                  </a:lnTo>
                  <a:lnTo>
                    <a:pt x="584336" y="649847"/>
                  </a:lnTo>
                  <a:lnTo>
                    <a:pt x="619172" y="619186"/>
                  </a:lnTo>
                  <a:lnTo>
                    <a:pt x="649835" y="584353"/>
                  </a:lnTo>
                  <a:lnTo>
                    <a:pt x="675894" y="545778"/>
                  </a:lnTo>
                  <a:lnTo>
                    <a:pt x="696914" y="503894"/>
                  </a:lnTo>
                  <a:lnTo>
                    <a:pt x="712464" y="459134"/>
                  </a:lnTo>
                  <a:lnTo>
                    <a:pt x="722112" y="411929"/>
                  </a:lnTo>
                  <a:lnTo>
                    <a:pt x="725424" y="362711"/>
                  </a:lnTo>
                  <a:lnTo>
                    <a:pt x="722112" y="313494"/>
                  </a:lnTo>
                  <a:lnTo>
                    <a:pt x="712464" y="266289"/>
                  </a:lnTo>
                  <a:lnTo>
                    <a:pt x="696914" y="221529"/>
                  </a:lnTo>
                  <a:lnTo>
                    <a:pt x="675894" y="179645"/>
                  </a:lnTo>
                  <a:lnTo>
                    <a:pt x="649835" y="141070"/>
                  </a:lnTo>
                  <a:lnTo>
                    <a:pt x="619172" y="106237"/>
                  </a:lnTo>
                  <a:lnTo>
                    <a:pt x="584336" y="75576"/>
                  </a:lnTo>
                  <a:lnTo>
                    <a:pt x="545761" y="49521"/>
                  </a:lnTo>
                  <a:lnTo>
                    <a:pt x="503878" y="28504"/>
                  </a:lnTo>
                  <a:lnTo>
                    <a:pt x="459120" y="12956"/>
                  </a:lnTo>
                  <a:lnTo>
                    <a:pt x="411921" y="3311"/>
                  </a:lnTo>
                  <a:lnTo>
                    <a:pt x="362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6496" y="5725667"/>
              <a:ext cx="725805" cy="725805"/>
            </a:xfrm>
            <a:custGeom>
              <a:avLst/>
              <a:gdLst/>
              <a:ahLst/>
              <a:cxnLst/>
              <a:rect l="l" t="t" r="r" b="b"/>
              <a:pathLst>
                <a:path w="725804" h="725804">
                  <a:moveTo>
                    <a:pt x="0" y="362711"/>
                  </a:moveTo>
                  <a:lnTo>
                    <a:pt x="3311" y="313494"/>
                  </a:lnTo>
                  <a:lnTo>
                    <a:pt x="12959" y="266289"/>
                  </a:lnTo>
                  <a:lnTo>
                    <a:pt x="28509" y="221529"/>
                  </a:lnTo>
                  <a:lnTo>
                    <a:pt x="49530" y="179645"/>
                  </a:lnTo>
                  <a:lnTo>
                    <a:pt x="75588" y="141070"/>
                  </a:lnTo>
                  <a:lnTo>
                    <a:pt x="106251" y="106237"/>
                  </a:lnTo>
                  <a:lnTo>
                    <a:pt x="141087" y="75576"/>
                  </a:lnTo>
                  <a:lnTo>
                    <a:pt x="179662" y="49521"/>
                  </a:lnTo>
                  <a:lnTo>
                    <a:pt x="221545" y="28504"/>
                  </a:lnTo>
                  <a:lnTo>
                    <a:pt x="266303" y="12956"/>
                  </a:lnTo>
                  <a:lnTo>
                    <a:pt x="313502" y="3311"/>
                  </a:lnTo>
                  <a:lnTo>
                    <a:pt x="362712" y="0"/>
                  </a:lnTo>
                  <a:lnTo>
                    <a:pt x="411921" y="3311"/>
                  </a:lnTo>
                  <a:lnTo>
                    <a:pt x="459120" y="12956"/>
                  </a:lnTo>
                  <a:lnTo>
                    <a:pt x="503878" y="28504"/>
                  </a:lnTo>
                  <a:lnTo>
                    <a:pt x="545761" y="49521"/>
                  </a:lnTo>
                  <a:lnTo>
                    <a:pt x="584336" y="75576"/>
                  </a:lnTo>
                  <a:lnTo>
                    <a:pt x="619172" y="106237"/>
                  </a:lnTo>
                  <a:lnTo>
                    <a:pt x="649835" y="141070"/>
                  </a:lnTo>
                  <a:lnTo>
                    <a:pt x="675894" y="179645"/>
                  </a:lnTo>
                  <a:lnTo>
                    <a:pt x="696914" y="221529"/>
                  </a:lnTo>
                  <a:lnTo>
                    <a:pt x="712464" y="266289"/>
                  </a:lnTo>
                  <a:lnTo>
                    <a:pt x="722112" y="313494"/>
                  </a:lnTo>
                  <a:lnTo>
                    <a:pt x="725424" y="362711"/>
                  </a:lnTo>
                  <a:lnTo>
                    <a:pt x="722112" y="411929"/>
                  </a:lnTo>
                  <a:lnTo>
                    <a:pt x="712464" y="459134"/>
                  </a:lnTo>
                  <a:lnTo>
                    <a:pt x="696914" y="503894"/>
                  </a:lnTo>
                  <a:lnTo>
                    <a:pt x="675894" y="545778"/>
                  </a:lnTo>
                  <a:lnTo>
                    <a:pt x="649835" y="584353"/>
                  </a:lnTo>
                  <a:lnTo>
                    <a:pt x="619172" y="619186"/>
                  </a:lnTo>
                  <a:lnTo>
                    <a:pt x="584336" y="649847"/>
                  </a:lnTo>
                  <a:lnTo>
                    <a:pt x="545761" y="675902"/>
                  </a:lnTo>
                  <a:lnTo>
                    <a:pt x="503878" y="696919"/>
                  </a:lnTo>
                  <a:lnTo>
                    <a:pt x="459120" y="712467"/>
                  </a:lnTo>
                  <a:lnTo>
                    <a:pt x="411921" y="722112"/>
                  </a:lnTo>
                  <a:lnTo>
                    <a:pt x="362712" y="725423"/>
                  </a:lnTo>
                  <a:lnTo>
                    <a:pt x="313502" y="722112"/>
                  </a:lnTo>
                  <a:lnTo>
                    <a:pt x="266303" y="712467"/>
                  </a:lnTo>
                  <a:lnTo>
                    <a:pt x="221545" y="696919"/>
                  </a:lnTo>
                  <a:lnTo>
                    <a:pt x="179662" y="675902"/>
                  </a:lnTo>
                  <a:lnTo>
                    <a:pt x="141087" y="649847"/>
                  </a:lnTo>
                  <a:lnTo>
                    <a:pt x="106251" y="619186"/>
                  </a:lnTo>
                  <a:lnTo>
                    <a:pt x="75588" y="584353"/>
                  </a:lnTo>
                  <a:lnTo>
                    <a:pt x="49530" y="545778"/>
                  </a:lnTo>
                  <a:lnTo>
                    <a:pt x="28509" y="503894"/>
                  </a:lnTo>
                  <a:lnTo>
                    <a:pt x="12959" y="459134"/>
                  </a:lnTo>
                  <a:lnTo>
                    <a:pt x="3311" y="411929"/>
                  </a:lnTo>
                  <a:lnTo>
                    <a:pt x="0" y="362711"/>
                  </a:lnTo>
                  <a:close/>
                </a:path>
              </a:pathLst>
            </a:custGeom>
            <a:ln w="1524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95536" y="2420888"/>
            <a:ext cx="237626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Arial" pitchFamily="34" charset="0"/>
                <a:cs typeface="Arial" pitchFamily="34" charset="0"/>
              </a:rPr>
              <a:t>Servicios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que  debe prestar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el  </a:t>
            </a:r>
            <a:r>
              <a:rPr sz="2000" b="1" dirty="0" err="1" smtClean="0">
                <a:latin typeface="Arial" pitchFamily="34" charset="0"/>
                <a:cs typeface="Arial" pitchFamily="34" charset="0"/>
              </a:rPr>
              <a:t>municipio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 pitchFamily="34" charset="0"/>
                <a:cs typeface="Arial" pitchFamily="34" charset="0"/>
              </a:rPr>
              <a:t>Art.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s-MX" sz="2000" b="1" spc="-10" dirty="0" smtClean="0">
                <a:latin typeface="Arial" pitchFamily="34" charset="0"/>
                <a:cs typeface="Arial" pitchFamily="34" charset="0"/>
              </a:rPr>
              <a:t>9 Const. </a:t>
            </a:r>
            <a:r>
              <a:rPr lang="es-MX" sz="2000" b="1" spc="-10" dirty="0" err="1" smtClean="0">
                <a:latin typeface="Arial" pitchFamily="34" charset="0"/>
                <a:cs typeface="Arial" pitchFamily="34" charset="0"/>
              </a:rPr>
              <a:t>Zac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7"/>
          <p:cNvSpPr/>
          <p:nvPr/>
        </p:nvSpPr>
        <p:spPr>
          <a:xfrm>
            <a:off x="3203849" y="2276872"/>
            <a:ext cx="5544616" cy="57606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Limpia, recolección, traslado, tratamiento y     </a:t>
            </a:r>
          </a:p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       disposición final de residuos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10"/>
          <p:cNvSpPr/>
          <p:nvPr/>
        </p:nvSpPr>
        <p:spPr>
          <a:xfrm>
            <a:off x="2987824" y="2276872"/>
            <a:ext cx="544354" cy="725805"/>
          </a:xfrm>
          <a:custGeom>
            <a:avLst/>
            <a:gdLst/>
            <a:ahLst/>
            <a:cxnLst/>
            <a:rect l="l" t="t" r="r" b="b"/>
            <a:pathLst>
              <a:path w="725804" h="725805">
                <a:moveTo>
                  <a:pt x="362712" y="0"/>
                </a:move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3311" y="411921"/>
                </a:lnTo>
                <a:lnTo>
                  <a:pt x="12959" y="459120"/>
                </a:lnTo>
                <a:lnTo>
                  <a:pt x="28509" y="503878"/>
                </a:lnTo>
                <a:lnTo>
                  <a:pt x="49530" y="545761"/>
                </a:lnTo>
                <a:lnTo>
                  <a:pt x="75588" y="584336"/>
                </a:lnTo>
                <a:lnTo>
                  <a:pt x="106251" y="619172"/>
                </a:lnTo>
                <a:lnTo>
                  <a:pt x="141087" y="649835"/>
                </a:lnTo>
                <a:lnTo>
                  <a:pt x="179662" y="675894"/>
                </a:lnTo>
                <a:lnTo>
                  <a:pt x="221545" y="696914"/>
                </a:lnTo>
                <a:lnTo>
                  <a:pt x="266303" y="712464"/>
                </a:lnTo>
                <a:lnTo>
                  <a:pt x="313502" y="722112"/>
                </a:lnTo>
                <a:lnTo>
                  <a:pt x="362712" y="725424"/>
                </a:lnTo>
                <a:lnTo>
                  <a:pt x="411921" y="722112"/>
                </a:lnTo>
                <a:lnTo>
                  <a:pt x="459120" y="712464"/>
                </a:lnTo>
                <a:lnTo>
                  <a:pt x="503878" y="696914"/>
                </a:lnTo>
                <a:lnTo>
                  <a:pt x="545761" y="675893"/>
                </a:lnTo>
                <a:lnTo>
                  <a:pt x="584336" y="649835"/>
                </a:lnTo>
                <a:lnTo>
                  <a:pt x="619172" y="619172"/>
                </a:lnTo>
                <a:lnTo>
                  <a:pt x="649835" y="584336"/>
                </a:lnTo>
                <a:lnTo>
                  <a:pt x="675894" y="545761"/>
                </a:lnTo>
                <a:lnTo>
                  <a:pt x="696914" y="503878"/>
                </a:lnTo>
                <a:lnTo>
                  <a:pt x="712464" y="459120"/>
                </a:lnTo>
                <a:lnTo>
                  <a:pt x="722112" y="411921"/>
                </a:lnTo>
                <a:lnTo>
                  <a:pt x="725424" y="362712"/>
                </a:lnTo>
                <a:lnTo>
                  <a:pt x="722112" y="313502"/>
                </a:lnTo>
                <a:lnTo>
                  <a:pt x="712464" y="266303"/>
                </a:lnTo>
                <a:lnTo>
                  <a:pt x="696914" y="221545"/>
                </a:lnTo>
                <a:lnTo>
                  <a:pt x="675893" y="179662"/>
                </a:lnTo>
                <a:lnTo>
                  <a:pt x="649835" y="141087"/>
                </a:lnTo>
                <a:lnTo>
                  <a:pt x="619172" y="106251"/>
                </a:lnTo>
                <a:lnTo>
                  <a:pt x="584336" y="75588"/>
                </a:lnTo>
                <a:lnTo>
                  <a:pt x="545761" y="49529"/>
                </a:lnTo>
                <a:lnTo>
                  <a:pt x="503878" y="28509"/>
                </a:lnTo>
                <a:lnTo>
                  <a:pt x="459120" y="12959"/>
                </a:lnTo>
                <a:lnTo>
                  <a:pt x="411921" y="3311"/>
                </a:lnTo>
                <a:lnTo>
                  <a:pt x="36271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"/>
          <p:cNvSpPr/>
          <p:nvPr/>
        </p:nvSpPr>
        <p:spPr>
          <a:xfrm>
            <a:off x="3059832" y="3212976"/>
            <a:ext cx="544354" cy="725805"/>
          </a:xfrm>
          <a:custGeom>
            <a:avLst/>
            <a:gdLst/>
            <a:ahLst/>
            <a:cxnLst/>
            <a:rect l="l" t="t" r="r" b="b"/>
            <a:pathLst>
              <a:path w="725804" h="725805">
                <a:moveTo>
                  <a:pt x="362712" y="0"/>
                </a:move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3311" y="411921"/>
                </a:lnTo>
                <a:lnTo>
                  <a:pt x="12959" y="459120"/>
                </a:lnTo>
                <a:lnTo>
                  <a:pt x="28509" y="503878"/>
                </a:lnTo>
                <a:lnTo>
                  <a:pt x="49530" y="545761"/>
                </a:lnTo>
                <a:lnTo>
                  <a:pt x="75588" y="584336"/>
                </a:lnTo>
                <a:lnTo>
                  <a:pt x="106251" y="619172"/>
                </a:lnTo>
                <a:lnTo>
                  <a:pt x="141087" y="649835"/>
                </a:lnTo>
                <a:lnTo>
                  <a:pt x="179662" y="675894"/>
                </a:lnTo>
                <a:lnTo>
                  <a:pt x="221545" y="696914"/>
                </a:lnTo>
                <a:lnTo>
                  <a:pt x="266303" y="712464"/>
                </a:lnTo>
                <a:lnTo>
                  <a:pt x="313502" y="722112"/>
                </a:lnTo>
                <a:lnTo>
                  <a:pt x="362712" y="725424"/>
                </a:lnTo>
                <a:lnTo>
                  <a:pt x="411921" y="722112"/>
                </a:lnTo>
                <a:lnTo>
                  <a:pt x="459120" y="712464"/>
                </a:lnTo>
                <a:lnTo>
                  <a:pt x="503878" y="696914"/>
                </a:lnTo>
                <a:lnTo>
                  <a:pt x="545761" y="675893"/>
                </a:lnTo>
                <a:lnTo>
                  <a:pt x="584336" y="649835"/>
                </a:lnTo>
                <a:lnTo>
                  <a:pt x="619172" y="619172"/>
                </a:lnTo>
                <a:lnTo>
                  <a:pt x="649835" y="584336"/>
                </a:lnTo>
                <a:lnTo>
                  <a:pt x="675894" y="545761"/>
                </a:lnTo>
                <a:lnTo>
                  <a:pt x="696914" y="503878"/>
                </a:lnTo>
                <a:lnTo>
                  <a:pt x="712464" y="459120"/>
                </a:lnTo>
                <a:lnTo>
                  <a:pt x="722112" y="411921"/>
                </a:lnTo>
                <a:lnTo>
                  <a:pt x="725424" y="362712"/>
                </a:lnTo>
                <a:lnTo>
                  <a:pt x="722112" y="313502"/>
                </a:lnTo>
                <a:lnTo>
                  <a:pt x="712464" y="266303"/>
                </a:lnTo>
                <a:lnTo>
                  <a:pt x="696914" y="221545"/>
                </a:lnTo>
                <a:lnTo>
                  <a:pt x="675893" y="179662"/>
                </a:lnTo>
                <a:lnTo>
                  <a:pt x="649835" y="141087"/>
                </a:lnTo>
                <a:lnTo>
                  <a:pt x="619172" y="106251"/>
                </a:lnTo>
                <a:lnTo>
                  <a:pt x="584336" y="75588"/>
                </a:lnTo>
                <a:lnTo>
                  <a:pt x="545761" y="49529"/>
                </a:lnTo>
                <a:lnTo>
                  <a:pt x="503878" y="28509"/>
                </a:lnTo>
                <a:lnTo>
                  <a:pt x="459120" y="12959"/>
                </a:lnTo>
                <a:lnTo>
                  <a:pt x="411921" y="3311"/>
                </a:lnTo>
                <a:lnTo>
                  <a:pt x="36271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0"/>
          <p:cNvSpPr/>
          <p:nvPr/>
        </p:nvSpPr>
        <p:spPr>
          <a:xfrm>
            <a:off x="2987824" y="4077072"/>
            <a:ext cx="544354" cy="725805"/>
          </a:xfrm>
          <a:custGeom>
            <a:avLst/>
            <a:gdLst/>
            <a:ahLst/>
            <a:cxnLst/>
            <a:rect l="l" t="t" r="r" b="b"/>
            <a:pathLst>
              <a:path w="725804" h="725805">
                <a:moveTo>
                  <a:pt x="362712" y="0"/>
                </a:move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3311" y="411921"/>
                </a:lnTo>
                <a:lnTo>
                  <a:pt x="12959" y="459120"/>
                </a:lnTo>
                <a:lnTo>
                  <a:pt x="28509" y="503878"/>
                </a:lnTo>
                <a:lnTo>
                  <a:pt x="49530" y="545761"/>
                </a:lnTo>
                <a:lnTo>
                  <a:pt x="75588" y="584336"/>
                </a:lnTo>
                <a:lnTo>
                  <a:pt x="106251" y="619172"/>
                </a:lnTo>
                <a:lnTo>
                  <a:pt x="141087" y="649835"/>
                </a:lnTo>
                <a:lnTo>
                  <a:pt x="179662" y="675894"/>
                </a:lnTo>
                <a:lnTo>
                  <a:pt x="221545" y="696914"/>
                </a:lnTo>
                <a:lnTo>
                  <a:pt x="266303" y="712464"/>
                </a:lnTo>
                <a:lnTo>
                  <a:pt x="313502" y="722112"/>
                </a:lnTo>
                <a:lnTo>
                  <a:pt x="362712" y="725424"/>
                </a:lnTo>
                <a:lnTo>
                  <a:pt x="411921" y="722112"/>
                </a:lnTo>
                <a:lnTo>
                  <a:pt x="459120" y="712464"/>
                </a:lnTo>
                <a:lnTo>
                  <a:pt x="503878" y="696914"/>
                </a:lnTo>
                <a:lnTo>
                  <a:pt x="545761" y="675893"/>
                </a:lnTo>
                <a:lnTo>
                  <a:pt x="584336" y="649835"/>
                </a:lnTo>
                <a:lnTo>
                  <a:pt x="619172" y="619172"/>
                </a:lnTo>
                <a:lnTo>
                  <a:pt x="649835" y="584336"/>
                </a:lnTo>
                <a:lnTo>
                  <a:pt x="675894" y="545761"/>
                </a:lnTo>
                <a:lnTo>
                  <a:pt x="696914" y="503878"/>
                </a:lnTo>
                <a:lnTo>
                  <a:pt x="712464" y="459120"/>
                </a:lnTo>
                <a:lnTo>
                  <a:pt x="722112" y="411921"/>
                </a:lnTo>
                <a:lnTo>
                  <a:pt x="725424" y="362712"/>
                </a:lnTo>
                <a:lnTo>
                  <a:pt x="722112" y="313502"/>
                </a:lnTo>
                <a:lnTo>
                  <a:pt x="712464" y="266303"/>
                </a:lnTo>
                <a:lnTo>
                  <a:pt x="696914" y="221545"/>
                </a:lnTo>
                <a:lnTo>
                  <a:pt x="675893" y="179662"/>
                </a:lnTo>
                <a:lnTo>
                  <a:pt x="649835" y="141087"/>
                </a:lnTo>
                <a:lnTo>
                  <a:pt x="619172" y="106251"/>
                </a:lnTo>
                <a:lnTo>
                  <a:pt x="584336" y="75588"/>
                </a:lnTo>
                <a:lnTo>
                  <a:pt x="545761" y="49529"/>
                </a:lnTo>
                <a:lnTo>
                  <a:pt x="503878" y="28509"/>
                </a:lnTo>
                <a:lnTo>
                  <a:pt x="459120" y="12959"/>
                </a:lnTo>
                <a:lnTo>
                  <a:pt x="411921" y="3311"/>
                </a:lnTo>
                <a:lnTo>
                  <a:pt x="36271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0"/>
          <p:cNvSpPr/>
          <p:nvPr/>
        </p:nvSpPr>
        <p:spPr>
          <a:xfrm>
            <a:off x="2699792" y="4941168"/>
            <a:ext cx="544354" cy="725805"/>
          </a:xfrm>
          <a:custGeom>
            <a:avLst/>
            <a:gdLst/>
            <a:ahLst/>
            <a:cxnLst/>
            <a:rect l="l" t="t" r="r" b="b"/>
            <a:pathLst>
              <a:path w="725804" h="725805">
                <a:moveTo>
                  <a:pt x="362712" y="0"/>
                </a:moveTo>
                <a:lnTo>
                  <a:pt x="313502" y="3311"/>
                </a:lnTo>
                <a:lnTo>
                  <a:pt x="266303" y="12959"/>
                </a:lnTo>
                <a:lnTo>
                  <a:pt x="221545" y="28509"/>
                </a:lnTo>
                <a:lnTo>
                  <a:pt x="179662" y="49530"/>
                </a:lnTo>
                <a:lnTo>
                  <a:pt x="141087" y="75588"/>
                </a:lnTo>
                <a:lnTo>
                  <a:pt x="106251" y="106251"/>
                </a:lnTo>
                <a:lnTo>
                  <a:pt x="75588" y="141087"/>
                </a:lnTo>
                <a:lnTo>
                  <a:pt x="49529" y="179662"/>
                </a:lnTo>
                <a:lnTo>
                  <a:pt x="28509" y="221545"/>
                </a:lnTo>
                <a:lnTo>
                  <a:pt x="12959" y="266303"/>
                </a:lnTo>
                <a:lnTo>
                  <a:pt x="3311" y="313502"/>
                </a:lnTo>
                <a:lnTo>
                  <a:pt x="0" y="362712"/>
                </a:lnTo>
                <a:lnTo>
                  <a:pt x="3311" y="411921"/>
                </a:lnTo>
                <a:lnTo>
                  <a:pt x="12959" y="459120"/>
                </a:lnTo>
                <a:lnTo>
                  <a:pt x="28509" y="503878"/>
                </a:lnTo>
                <a:lnTo>
                  <a:pt x="49530" y="545761"/>
                </a:lnTo>
                <a:lnTo>
                  <a:pt x="75588" y="584336"/>
                </a:lnTo>
                <a:lnTo>
                  <a:pt x="106251" y="619172"/>
                </a:lnTo>
                <a:lnTo>
                  <a:pt x="141087" y="649835"/>
                </a:lnTo>
                <a:lnTo>
                  <a:pt x="179662" y="675894"/>
                </a:lnTo>
                <a:lnTo>
                  <a:pt x="221545" y="696914"/>
                </a:lnTo>
                <a:lnTo>
                  <a:pt x="266303" y="712464"/>
                </a:lnTo>
                <a:lnTo>
                  <a:pt x="313502" y="722112"/>
                </a:lnTo>
                <a:lnTo>
                  <a:pt x="362712" y="725424"/>
                </a:lnTo>
                <a:lnTo>
                  <a:pt x="411921" y="722112"/>
                </a:lnTo>
                <a:lnTo>
                  <a:pt x="459120" y="712464"/>
                </a:lnTo>
                <a:lnTo>
                  <a:pt x="503878" y="696914"/>
                </a:lnTo>
                <a:lnTo>
                  <a:pt x="545761" y="675893"/>
                </a:lnTo>
                <a:lnTo>
                  <a:pt x="584336" y="649835"/>
                </a:lnTo>
                <a:lnTo>
                  <a:pt x="619172" y="619172"/>
                </a:lnTo>
                <a:lnTo>
                  <a:pt x="649835" y="584336"/>
                </a:lnTo>
                <a:lnTo>
                  <a:pt x="675894" y="545761"/>
                </a:lnTo>
                <a:lnTo>
                  <a:pt x="696914" y="503878"/>
                </a:lnTo>
                <a:lnTo>
                  <a:pt x="712464" y="459120"/>
                </a:lnTo>
                <a:lnTo>
                  <a:pt x="722112" y="411921"/>
                </a:lnTo>
                <a:lnTo>
                  <a:pt x="725424" y="362712"/>
                </a:lnTo>
                <a:lnTo>
                  <a:pt x="722112" y="313502"/>
                </a:lnTo>
                <a:lnTo>
                  <a:pt x="712464" y="266303"/>
                </a:lnTo>
                <a:lnTo>
                  <a:pt x="696914" y="221545"/>
                </a:lnTo>
                <a:lnTo>
                  <a:pt x="675893" y="179662"/>
                </a:lnTo>
                <a:lnTo>
                  <a:pt x="649835" y="141087"/>
                </a:lnTo>
                <a:lnTo>
                  <a:pt x="619172" y="106251"/>
                </a:lnTo>
                <a:lnTo>
                  <a:pt x="584336" y="75588"/>
                </a:lnTo>
                <a:lnTo>
                  <a:pt x="545761" y="49529"/>
                </a:lnTo>
                <a:lnTo>
                  <a:pt x="503878" y="28509"/>
                </a:lnTo>
                <a:lnTo>
                  <a:pt x="459120" y="12959"/>
                </a:lnTo>
                <a:lnTo>
                  <a:pt x="411921" y="3311"/>
                </a:lnTo>
                <a:lnTo>
                  <a:pt x="362712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52 Rectángulo"/>
          <p:cNvSpPr/>
          <p:nvPr/>
        </p:nvSpPr>
        <p:spPr>
          <a:xfrm>
            <a:off x="3347864" y="1412776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Alumbrado público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26 Imagen" descr="kisspng-water-supply-network-western-cape-water-supply-sys-pipe-5ac4e98a27d0d2.9673275515228542821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548680"/>
            <a:ext cx="432048" cy="432048"/>
          </a:xfrm>
          <a:prstGeom prst="rect">
            <a:avLst/>
          </a:prstGeom>
        </p:spPr>
      </p:pic>
      <p:pic>
        <p:nvPicPr>
          <p:cNvPr id="28" name="27 Imagen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1556792"/>
            <a:ext cx="423491" cy="423491"/>
          </a:xfrm>
          <a:prstGeom prst="rect">
            <a:avLst/>
          </a:prstGeom>
        </p:spPr>
      </p:pic>
      <p:pic>
        <p:nvPicPr>
          <p:cNvPr id="29" name="28 Imagen" descr="png-transparent-garbage-truck-waste-collection-waste-management-garbage-disposal-s-recycling-car-was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420888"/>
            <a:ext cx="432048" cy="459755"/>
          </a:xfrm>
          <a:prstGeom prst="rect">
            <a:avLst/>
          </a:prstGeom>
        </p:spPr>
      </p:pic>
      <p:pic>
        <p:nvPicPr>
          <p:cNvPr id="34" name="33 Imagen" descr="png-transparent-fruit-seller-fruit-stand-vendor-market-fruit-fresh-stand-delicious-vitamins-stall-thumbna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356992"/>
            <a:ext cx="432048" cy="386115"/>
          </a:xfrm>
          <a:prstGeom prst="rect">
            <a:avLst/>
          </a:prstGeom>
        </p:spPr>
      </p:pic>
      <p:pic>
        <p:nvPicPr>
          <p:cNvPr id="35" name="34 Imagen" descr="panteon-animad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221088"/>
            <a:ext cx="432101" cy="432417"/>
          </a:xfrm>
          <a:prstGeom prst="rect">
            <a:avLst/>
          </a:prstGeom>
        </p:spPr>
      </p:pic>
      <p:pic>
        <p:nvPicPr>
          <p:cNvPr id="40" name="39 Imagen" descr="png-clipart-child-cartoon-illustration-painted-the-town-streets-watercolor-painting-photograph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71800" y="5085184"/>
            <a:ext cx="444003" cy="432048"/>
          </a:xfrm>
          <a:prstGeom prst="rect">
            <a:avLst/>
          </a:prstGeom>
        </p:spPr>
      </p:pic>
      <p:pic>
        <p:nvPicPr>
          <p:cNvPr id="41" name="40 Imagen" descr="kisspng-traffic-police-police-officer-cartoon-painted-flat-traffic-police-5a843f1b88a2a4.914545761518616347559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1760" y="5949280"/>
            <a:ext cx="434133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700808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Art. 119. VIII</a:t>
            </a:r>
            <a:r>
              <a:rPr lang="es-MX" sz="2400" dirty="0"/>
              <a:t>. </a:t>
            </a:r>
            <a:r>
              <a:rPr lang="es-MX" sz="2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gobierno democrático en las comunidades y centros de población;</a:t>
            </a:r>
            <a:r>
              <a:rPr lang="es-MX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promover la realización de foros para el análisis de los problemas municipales y constituir organismos populares de consulta para la planeación y elaboración de los programas operativos anuales, la participación comunitaria en las tareas del desarrollo municipal y la supervisión de la obra de gobierno, en los términos que señalen las leyes respectivas</a:t>
            </a:r>
            <a:r>
              <a:rPr lang="es-MX" sz="2400" dirty="0"/>
              <a:t>;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38230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Gobernanza con Perspectiva de Género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014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Gobernanza con Perspectiva de Género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58559" y="227687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rial" pitchFamily="34" charset="0"/>
                <a:cs typeface="Arial" pitchFamily="34" charset="0"/>
              </a:rPr>
              <a:t>Art. 119 XII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. Las sesiones ordinarias se celebrarán por lo menos una vez al mes </a:t>
            </a:r>
            <a:r>
              <a:rPr lang="es-MX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tendrán lugar, alternadamente, en el recinto oficial del Cabildo </a:t>
            </a:r>
            <a:r>
              <a:rPr lang="es-MX" sz="2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en forma itinerante, a efecto de que los ciudadanos en general y los grupos constituidos conforme a la ley se enteren de los asuntos sobre los que se delibera, aporten puntos de vista coincidentes con el interés colectivo y tomen nota de los acuerdos que en cada caso sean adoptados por el Ayuntamiento</a:t>
            </a:r>
            <a:r>
              <a:rPr lang="es-MX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47181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10025"/>
            <a:ext cx="1600200" cy="28479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584" y="1268760"/>
            <a:ext cx="777686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7124700" algn="l"/>
              </a:tabLst>
            </a:pP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sz="2800" b="1" spc="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bas</a:t>
            </a: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800" b="1" spc="1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2800" b="1" spc="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800" b="1" spc="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acc</a:t>
            </a:r>
            <a:r>
              <a:rPr sz="2800" b="1" spc="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ones</a:t>
            </a:r>
            <a:r>
              <a:rPr sz="2800" b="1" spc="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sz="2800" b="1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dent</a:t>
            </a:r>
            <a:r>
              <a:rPr sz="2800" b="1" spc="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2800" b="1" spc="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cadas,</a:t>
            </a:r>
            <a:r>
              <a:rPr sz="2800" b="1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MX" sz="2800" b="1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MX" sz="2800" b="1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</a:br>
            <a:r>
              <a:rPr sz="2800" b="1" dirty="0" smtClean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sz="2800" b="1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qué  </a:t>
            </a:r>
            <a:r>
              <a:rPr sz="2800" b="1" spc="-5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estrategias </a:t>
            </a:r>
            <a:r>
              <a:rPr sz="2800" b="1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pueden</a:t>
            </a:r>
            <a:r>
              <a:rPr sz="2800" b="1" spc="5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Arial" pitchFamily="34" charset="0"/>
                <a:cs typeface="Arial" pitchFamily="34" charset="0"/>
              </a:rPr>
              <a:t>acordar?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560" y="2420888"/>
            <a:ext cx="7848871" cy="235128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 pitchFamily="34" charset="0"/>
                <a:cs typeface="Arial" pitchFamily="34" charset="0"/>
              </a:rPr>
              <a:t>Las Presidentas </a:t>
            </a:r>
            <a:r>
              <a:rPr sz="2800" dirty="0">
                <a:latin typeface="Arial" pitchFamily="34" charset="0"/>
                <a:cs typeface="Arial" pitchFamily="34" charset="0"/>
              </a:rPr>
              <a:t>Municipales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y sus</a:t>
            </a:r>
            <a:r>
              <a:rPr sz="28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cabildos</a:t>
            </a:r>
          </a:p>
          <a:p>
            <a:pPr marL="527685" indent="-515620">
              <a:lnSpc>
                <a:spcPct val="100000"/>
              </a:lnSpc>
              <a:spcBef>
                <a:spcPts val="2400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Arial" pitchFamily="34" charset="0"/>
                <a:cs typeface="Arial" pitchFamily="34" charset="0"/>
              </a:rPr>
              <a:t>Las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Diputadas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2400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 err="1" smtClean="0">
                <a:latin typeface="Arial" pitchFamily="34" charset="0"/>
                <a:cs typeface="Arial" pitchFamily="34" charset="0"/>
              </a:rPr>
              <a:t>Amb</a:t>
            </a: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o</a:t>
            </a:r>
            <a:r>
              <a:rPr sz="2800" spc="-5" dirty="0" smtClean="0">
                <a:latin typeface="Arial" pitchFamily="34" charset="0"/>
                <a:cs typeface="Arial" pitchFamily="34" charset="0"/>
              </a:rPr>
              <a:t>s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grupos y </a:t>
            </a:r>
            <a:r>
              <a:rPr sz="2800" spc="-5" dirty="0" err="1" smtClean="0">
                <a:latin typeface="Arial" pitchFamily="34" charset="0"/>
                <a:cs typeface="Arial" pitchFamily="34" charset="0"/>
              </a:rPr>
              <a:t>otr</a:t>
            </a: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os </a:t>
            </a:r>
            <a:r>
              <a:rPr sz="2800" spc="3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 err="1" smtClean="0">
                <a:latin typeface="Arial" pitchFamily="34" charset="0"/>
                <a:cs typeface="Arial" pitchFamily="34" charset="0"/>
              </a:rPr>
              <a:t>actores</a:t>
            </a:r>
            <a:r>
              <a:rPr lang="es-MX" sz="28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políticos locales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7" name="6 Imagen" descr="cdn-3.expan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437112"/>
            <a:ext cx="3744416" cy="2420888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04664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861048"/>
            <a:ext cx="1600200" cy="284797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628800"/>
            <a:ext cx="7848872" cy="4968552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es-MX" altLang="es-MX" sz="3200" b="1" dirty="0" smtClean="0"/>
              <a:t>Dirección Ejecutiva de Paridad entre los Géneros </a:t>
            </a:r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3200" b="1" dirty="0" smtClean="0"/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3200" b="1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es-MX" altLang="es-MX" sz="3200" b="1" dirty="0" smtClean="0"/>
              <a:t>Blvd. López Portillo 236, Col. Arboledas, Guadalupe, Zacatecas</a:t>
            </a:r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3200" b="1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es-MX" altLang="es-MX" sz="3200" b="1" dirty="0" smtClean="0"/>
              <a:t>Tel. 492 89 9 67 63 </a:t>
            </a:r>
          </a:p>
          <a:p>
            <a:pPr algn="ctr">
              <a:buFont typeface="Wingdings 2" panose="05020102010507070707" pitchFamily="18" charset="2"/>
              <a:buNone/>
            </a:pPr>
            <a:endParaRPr lang="es-MX" altLang="es-MX" sz="3200" b="1" dirty="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es-MX" altLang="es-MX" sz="3200" b="1" dirty="0" smtClean="0">
                <a:hlinkClick r:id="rId3"/>
              </a:rPr>
              <a:t>paridad@ieez.org.mx</a:t>
            </a:r>
            <a:r>
              <a:rPr lang="es-MX" altLang="es-MX" sz="3200" b="1" dirty="0" smtClean="0"/>
              <a:t>  </a:t>
            </a:r>
          </a:p>
          <a:p>
            <a:endParaRPr lang="es-MX" dirty="0"/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1531788" cy="1080120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04664"/>
            <a:ext cx="1012024" cy="87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183880" cy="877848"/>
          </a:xfrm>
        </p:spPr>
        <p:txBody>
          <a:bodyPr/>
          <a:lstStyle/>
          <a:p>
            <a:r>
              <a:rPr lang="es-MX" dirty="0" smtClean="0"/>
              <a:t>Preguntas claves del Taller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¿Qué es una mujer con consciencia política?</a:t>
            </a:r>
          </a:p>
          <a:p>
            <a:pPr marL="0" indent="0">
              <a:buNone/>
            </a:pPr>
            <a:endParaRPr lang="es-MX" sz="2400" dirty="0" smtClean="0"/>
          </a:p>
          <a:p>
            <a:r>
              <a:rPr lang="es-MX" sz="2400" dirty="0" smtClean="0"/>
              <a:t>¿Para qué adviene al poder político una mujer?</a:t>
            </a:r>
          </a:p>
          <a:p>
            <a:endParaRPr lang="es-MX" sz="2400" dirty="0" smtClean="0"/>
          </a:p>
          <a:p>
            <a:r>
              <a:rPr lang="es-MX" sz="2400" dirty="0" smtClean="0"/>
              <a:t>¿Cuál va a ser la diferencia en el ejercicio de su cargo de representación popular y de gobierno municipal con respecto a los hombres?</a:t>
            </a:r>
          </a:p>
          <a:p>
            <a:endParaRPr lang="es-MX" sz="2400" dirty="0" smtClean="0"/>
          </a:p>
          <a:p>
            <a:r>
              <a:rPr lang="es-MX" sz="2400" dirty="0" smtClean="0"/>
              <a:t>¿Qué puedo yo hacer concretamente para impulsar el avance de las mujeres en el estado?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578611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83880" cy="792088"/>
          </a:xfrm>
        </p:spPr>
        <p:txBody>
          <a:bodyPr/>
          <a:lstStyle/>
          <a:p>
            <a:r>
              <a:rPr lang="es-MX" b="1" dirty="0">
                <a:latin typeface="TeXGyreAdventor"/>
              </a:rPr>
              <a:t>¿Qué es la Política?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183880" cy="4187952"/>
          </a:xfrm>
        </p:spPr>
        <p:txBody>
          <a:bodyPr>
            <a:normAutofit fontScale="92500"/>
          </a:bodyPr>
          <a:lstStyle/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La política en su verdadero y original sentido, es aquella dimensión humana en la que nos relacionamos, nos reunimos, nos religamos,  para tratar lo que convoca a muchos, lo que a todos nos importa. La Política es el ámbito donde se procura el bien social.  </a:t>
            </a: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Por ello la política nos socializa, nos humaniza, en términos de convivir con el semejante, encontrar(se) con y en el otro.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63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9552" y="1221200"/>
            <a:ext cx="8136903" cy="563680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60325" rIns="0" bIns="0" rtlCol="0">
            <a:spAutoFit/>
          </a:bodyPr>
          <a:lstStyle/>
          <a:p>
            <a:pPr marL="527685" marR="275590" indent="-515620">
              <a:lnSpc>
                <a:spcPts val="3030"/>
              </a:lnSpc>
              <a:spcBef>
                <a:spcPts val="475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¿Cuál es el marco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jurídico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 err="1" smtClean="0">
                <a:latin typeface="Arial" pitchFamily="34" charset="0"/>
                <a:cs typeface="Arial" pitchFamily="34" charset="0"/>
              </a:rPr>
              <a:t>nacional</a:t>
            </a:r>
            <a:r>
              <a:rPr lang="es-MX" sz="2400" spc="-5" dirty="0" smtClean="0">
                <a:latin typeface="Arial" pitchFamily="34" charset="0"/>
                <a:cs typeface="Arial" pitchFamily="34" charset="0"/>
              </a:rPr>
              <a:t> y local</a:t>
            </a:r>
            <a:r>
              <a:rPr sz="24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desde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el cual  ejerceré el</a:t>
            </a:r>
            <a:r>
              <a:rPr sz="2400" spc="2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cargo?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¿Cuáles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son </a:t>
            </a:r>
            <a:r>
              <a:rPr sz="2400" dirty="0">
                <a:latin typeface="Arial" pitchFamily="34" charset="0"/>
                <a:cs typeface="Arial" pitchFamily="34" charset="0"/>
              </a:rPr>
              <a:t>mis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atribuciones como</a:t>
            </a:r>
            <a:r>
              <a:rPr sz="2400" spc="3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diputada?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849630" indent="-515620">
              <a:lnSpc>
                <a:spcPts val="3030"/>
              </a:lnSpc>
              <a:spcBef>
                <a:spcPts val="1035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¿Cuáles son </a:t>
            </a:r>
            <a:r>
              <a:rPr sz="2400" dirty="0">
                <a:latin typeface="Arial" pitchFamily="34" charset="0"/>
                <a:cs typeface="Arial" pitchFamily="34" charset="0"/>
              </a:rPr>
              <a:t>mis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atribuciones como </a:t>
            </a:r>
            <a:r>
              <a:rPr sz="2400" spc="-5" dirty="0" err="1">
                <a:latin typeface="Arial" pitchFamily="34" charset="0"/>
                <a:cs typeface="Arial" pitchFamily="34" charset="0"/>
              </a:rPr>
              <a:t>Presidenta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  </a:t>
            </a:r>
            <a:r>
              <a:rPr sz="2400" spc="-5" dirty="0" smtClean="0">
                <a:latin typeface="Arial" pitchFamily="34" charset="0"/>
                <a:cs typeface="Arial" pitchFamily="34" charset="0"/>
              </a:rPr>
              <a:t>Municipal</a:t>
            </a:r>
            <a:r>
              <a:rPr lang="es-MX" sz="2400" spc="-5" dirty="0" smtClean="0">
                <a:latin typeface="Arial" pitchFamily="34" charset="0"/>
                <a:cs typeface="Arial" pitchFamily="34" charset="0"/>
              </a:rPr>
              <a:t>, Síndica o Regidora?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5080" indent="-515620">
              <a:lnSpc>
                <a:spcPts val="3020"/>
              </a:lnSpc>
              <a:spcBef>
                <a:spcPts val="994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¿Cuáles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son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los principales temas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de </a:t>
            </a:r>
            <a:r>
              <a:rPr sz="2400" dirty="0">
                <a:latin typeface="Arial" pitchFamily="34" charset="0"/>
                <a:cs typeface="Arial" pitchFamily="34" charset="0"/>
              </a:rPr>
              <a:t>la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agenda de  derechos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humanos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de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las</a:t>
            </a:r>
            <a:r>
              <a:rPr sz="2400" spc="45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mujeres?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194945" indent="-515620">
              <a:lnSpc>
                <a:spcPts val="3020"/>
              </a:lnSpc>
              <a:spcBef>
                <a:spcPts val="1019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¿Qué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puntos de </a:t>
            </a:r>
            <a:r>
              <a:rPr sz="2400" dirty="0">
                <a:latin typeface="Arial" pitchFamily="34" charset="0"/>
                <a:cs typeface="Arial" pitchFamily="34" charset="0"/>
              </a:rPr>
              <a:t>la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Agenda </a:t>
            </a:r>
            <a:r>
              <a:rPr sz="2400" dirty="0">
                <a:latin typeface="Arial" pitchFamily="34" charset="0"/>
                <a:cs typeface="Arial" pitchFamily="34" charset="0"/>
              </a:rPr>
              <a:t>Mínima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Sustantiva  puedo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impulsar como legisladora? ¿Cuáles como  autoridad</a:t>
            </a:r>
            <a:r>
              <a:rPr sz="24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municipal?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527685" marR="913130" indent="-515620">
              <a:lnSpc>
                <a:spcPts val="3030"/>
              </a:lnSpc>
              <a:spcBef>
                <a:spcPts val="1000"/>
              </a:spcBef>
              <a:buClr>
                <a:srgbClr val="A42F0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Arial" pitchFamily="34" charset="0"/>
                <a:cs typeface="Arial" pitchFamily="34" charset="0"/>
              </a:rPr>
              <a:t>¿Qué </a:t>
            </a:r>
            <a:r>
              <a:rPr sz="2400" spc="-5" dirty="0" err="1">
                <a:latin typeface="Arial" pitchFamily="34" charset="0"/>
                <a:cs typeface="Arial" pitchFamily="34" charset="0"/>
              </a:rPr>
              <a:t>estrategias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spc="-10" dirty="0" smtClean="0">
                <a:latin typeface="Arial" pitchFamily="34" charset="0"/>
                <a:cs typeface="Arial" pitchFamily="34" charset="0"/>
              </a:rPr>
              <a:t>desde el Ayuntamiento podemos implementar para impulsar el desarrollo de las mujeres en Zacatecas? 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logo IEE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429669" cy="1008112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9792" y="1556792"/>
            <a:ext cx="5976664" cy="446981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55600" marR="18415" indent="-342900">
              <a:lnSpc>
                <a:spcPct val="100000"/>
              </a:lnSpc>
              <a:spcBef>
                <a:spcPts val="95"/>
              </a:spcBef>
              <a:buFont typeface="Courier New" pitchFamily="49" charset="0"/>
              <a:buChar char="o"/>
            </a:pPr>
            <a:r>
              <a:rPr sz="2400" spc="140" dirty="0" smtClean="0">
                <a:latin typeface="Arial" pitchFamily="34" charset="0"/>
                <a:cs typeface="Arial" pitchFamily="34" charset="0"/>
              </a:rPr>
              <a:t>Como </a:t>
            </a:r>
            <a:r>
              <a:rPr lang="es-MX" sz="2400" spc="-5" dirty="0" smtClean="0">
                <a:latin typeface="Arial" pitchFamily="34" charset="0"/>
                <a:cs typeface="Arial" pitchFamily="34" charset="0"/>
              </a:rPr>
              <a:t>Nación, </a:t>
            </a:r>
            <a:r>
              <a:rPr sz="24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México </a:t>
            </a:r>
            <a:r>
              <a:rPr lang="es-MX" sz="2400" spc="-5" dirty="0" smtClean="0">
                <a:latin typeface="Arial" pitchFamily="34" charset="0"/>
                <a:cs typeface="Arial" pitchFamily="34" charset="0"/>
              </a:rPr>
              <a:t>es una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República Representativa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Democrática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Laica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Federal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, compuesta por Estados libres y soberanos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355600" marR="18415" indent="-342900">
              <a:lnSpc>
                <a:spcPct val="100000"/>
              </a:lnSpc>
              <a:spcBef>
                <a:spcPts val="95"/>
              </a:spcBef>
              <a:buFont typeface="Courier New" pitchFamily="49" charset="0"/>
              <a:buChar char="o"/>
            </a:pPr>
            <a:r>
              <a:rPr lang="es-MX" sz="2400" spc="-5" dirty="0" smtClean="0">
                <a:latin typeface="Arial" pitchFamily="34" charset="0"/>
                <a:cs typeface="Arial" pitchFamily="34" charset="0"/>
              </a:rPr>
              <a:t>El Estado Mexicano se conforma por tres poderes: </a:t>
            </a:r>
            <a:r>
              <a:rPr lang="es-MX" sz="2400" b="1" spc="-10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b="1" spc="-10" dirty="0" err="1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jecutivo</a:t>
            </a:r>
            <a:r>
              <a:rPr sz="2400" b="1" spc="-10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MX" sz="24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400" b="1" spc="-5" dirty="0" err="1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egislativo</a:t>
            </a:r>
            <a:r>
              <a:rPr sz="2400" b="1" spc="-5" dirty="0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MX" sz="2400" b="1" spc="-5" dirty="0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sz="2400" b="1" spc="-5" dirty="0" err="1" smtClean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udicial</a:t>
            </a:r>
            <a:r>
              <a:rPr lang="es-MX" sz="2400" spc="-5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marR="18415" indent="-342900">
              <a:lnSpc>
                <a:spcPct val="100000"/>
              </a:lnSpc>
              <a:spcBef>
                <a:spcPts val="95"/>
              </a:spcBef>
              <a:buFont typeface="Courier New" pitchFamily="49" charset="0"/>
              <a:buChar char="o"/>
            </a:pPr>
            <a:endParaRPr sz="2400" dirty="0">
              <a:latin typeface="Arial" pitchFamily="34" charset="0"/>
              <a:cs typeface="Arial" pitchFamily="34" charset="0"/>
            </a:endParaRPr>
          </a:p>
          <a:p>
            <a:pPr marL="355600" marR="5080" indent="-342900">
              <a:lnSpc>
                <a:spcPct val="100000"/>
              </a:lnSpc>
              <a:buFont typeface="Courier New" pitchFamily="49" charset="0"/>
              <a:buChar char="o"/>
            </a:pPr>
            <a:r>
              <a:rPr sz="2400" spc="18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gobiernos </a:t>
            </a:r>
            <a:r>
              <a:rPr sz="2400" b="1" spc="-5" dirty="0">
                <a:solidFill>
                  <a:srgbClr val="A42F0F"/>
                </a:solidFill>
                <a:latin typeface="Arial" pitchFamily="34" charset="0"/>
                <a:cs typeface="Arial" pitchFamily="34" charset="0"/>
              </a:rPr>
              <a:t>municipales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son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la</a:t>
            </a:r>
            <a:r>
              <a:rPr sz="2400" spc="-110" dirty="0">
                <a:latin typeface="Arial" pitchFamily="34" charset="0"/>
                <a:cs typeface="Arial" pitchFamily="34" charset="0"/>
              </a:rPr>
              <a:t> </a:t>
            </a:r>
            <a:r>
              <a:rPr sz="2400" spc="-215" dirty="0">
                <a:latin typeface="Arial" pitchFamily="34" charset="0"/>
                <a:cs typeface="Arial" pitchFamily="34" charset="0"/>
              </a:rPr>
              <a:t>base 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de </a:t>
            </a:r>
            <a:r>
              <a:rPr sz="2400" dirty="0">
                <a:latin typeface="Arial" pitchFamily="34" charset="0"/>
                <a:cs typeface="Arial" pitchFamily="34" charset="0"/>
              </a:rPr>
              <a:t>la división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territorial </a:t>
            </a:r>
            <a:r>
              <a:rPr sz="2400" spc="-10" dirty="0">
                <a:latin typeface="Arial" pitchFamily="34" charset="0"/>
                <a:cs typeface="Arial" pitchFamily="34" charset="0"/>
              </a:rPr>
              <a:t>de </a:t>
            </a:r>
            <a:r>
              <a:rPr sz="2400" spc="-5" dirty="0">
                <a:latin typeface="Arial" pitchFamily="34" charset="0"/>
                <a:cs typeface="Arial" pitchFamily="34" charset="0"/>
              </a:rPr>
              <a:t>los estados  y de su organización política y  administrativa.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512" y="2132856"/>
            <a:ext cx="2520280" cy="345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5 Imagen" descr="logo IE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60648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escarg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010025"/>
            <a:ext cx="1600200" cy="2847975"/>
          </a:xfrm>
          <a:prstGeom prst="rect">
            <a:avLst/>
          </a:prstGeom>
        </p:spPr>
      </p:pic>
      <p:pic>
        <p:nvPicPr>
          <p:cNvPr id="3" name="2 Imagen" descr="ilustracion-vector-mapa-dibujado-mano-mexico_62356-11.jpg"/>
          <p:cNvPicPr>
            <a:picLocks noChangeAspect="1"/>
          </p:cNvPicPr>
          <p:nvPr/>
        </p:nvPicPr>
        <p:blipFill>
          <a:blip r:embed="rId3" cstate="print"/>
          <a:srcRect l="2902" t="17503" r="5317" b="19213"/>
          <a:stretch>
            <a:fillRect/>
          </a:stretch>
        </p:blipFill>
        <p:spPr>
          <a:xfrm>
            <a:off x="2987824" y="5301208"/>
            <a:ext cx="2664296" cy="155679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39552" y="1484784"/>
            <a:ext cx="7776864" cy="453136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355600" marR="191770" indent="-342900">
              <a:lnSpc>
                <a:spcPct val="100000"/>
              </a:lnSpc>
              <a:spcBef>
                <a:spcPts val="95"/>
              </a:spcBef>
              <a:buFont typeface="Courier New" pitchFamily="49" charset="0"/>
              <a:buChar char="o"/>
            </a:pPr>
            <a:r>
              <a:rPr lang="es-MX" sz="3600" spc="140" dirty="0" smtClean="0">
                <a:latin typeface="Arial" pitchFamily="34" charset="0"/>
                <a:cs typeface="Arial" pitchFamily="34" charset="0"/>
              </a:rPr>
              <a:t>Cada á</a:t>
            </a:r>
            <a:r>
              <a:rPr sz="3600" spc="-5" dirty="0" err="1" smtClean="0">
                <a:latin typeface="Arial" pitchFamily="34" charset="0"/>
                <a:cs typeface="Arial" pitchFamily="34" charset="0"/>
              </a:rPr>
              <a:t>mbito</a:t>
            </a:r>
            <a:r>
              <a:rPr sz="36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de </a:t>
            </a:r>
            <a:r>
              <a:rPr sz="3600" spc="-5" dirty="0">
                <a:latin typeface="Arial" pitchFamily="34" charset="0"/>
                <a:cs typeface="Arial" pitchFamily="34" charset="0"/>
              </a:rPr>
              <a:t>gobierno (federal, estatal y  municipal) cuenta con atribuciones o facultades  (lo 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que puede </a:t>
            </a:r>
            <a:r>
              <a:rPr sz="3600" spc="-5" dirty="0">
                <a:latin typeface="Arial" pitchFamily="34" charset="0"/>
                <a:cs typeface="Arial" pitchFamily="34" charset="0"/>
              </a:rPr>
              <a:t>hacer) y 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mandatos </a:t>
            </a:r>
            <a:r>
              <a:rPr sz="3600" spc="-5" dirty="0">
                <a:latin typeface="Arial" pitchFamily="34" charset="0"/>
                <a:cs typeface="Arial" pitchFamily="34" charset="0"/>
              </a:rPr>
              <a:t>(lo 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que debe  </a:t>
            </a:r>
            <a:r>
              <a:rPr sz="3600" spc="-5" dirty="0">
                <a:latin typeface="Arial" pitchFamily="34" charset="0"/>
                <a:cs typeface="Arial" pitchFamily="34" charset="0"/>
              </a:rPr>
              <a:t>hacer)</a:t>
            </a:r>
            <a:r>
              <a:rPr sz="3600" spc="10" dirty="0">
                <a:latin typeface="Arial" pitchFamily="34" charset="0"/>
                <a:cs typeface="Arial" pitchFamily="34" charset="0"/>
              </a:rPr>
              <a:t> </a:t>
            </a:r>
            <a:endParaRPr lang="es-MX" sz="3600" spc="10" dirty="0" smtClean="0">
              <a:latin typeface="Arial" pitchFamily="34" charset="0"/>
              <a:cs typeface="Arial" pitchFamily="34" charset="0"/>
            </a:endParaRPr>
          </a:p>
          <a:p>
            <a:pPr marL="12700" marR="191770">
              <a:lnSpc>
                <a:spcPct val="100000"/>
              </a:lnSpc>
              <a:spcBef>
                <a:spcPts val="95"/>
              </a:spcBef>
            </a:pP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Constitución Política de los Estados Unidos Mexicanos. </a:t>
            </a:r>
          </a:p>
          <a:p>
            <a:pPr marL="12700" marR="191770">
              <a:lnSpc>
                <a:spcPct val="100000"/>
              </a:lnSpc>
              <a:spcBef>
                <a:spcPts val="95"/>
              </a:spcBef>
            </a:pPr>
            <a:r>
              <a:rPr lang="es-MX" sz="2800" spc="-5" dirty="0" smtClean="0">
                <a:latin typeface="Arial" pitchFamily="34" charset="0"/>
                <a:cs typeface="Arial" pitchFamily="34" charset="0"/>
              </a:rPr>
              <a:t> México y Constitución Política del Estado Libre y Soberano de  Zacatecas.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logo IEE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1531788" cy="1080120"/>
          </a:xfrm>
          <a:prstGeom prst="rect">
            <a:avLst/>
          </a:prstGeom>
        </p:spPr>
      </p:pic>
      <p:pic>
        <p:nvPicPr>
          <p:cNvPr id="8" name="Imagen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60648"/>
            <a:ext cx="1012024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6900" y="980728"/>
            <a:ext cx="7200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</a:rPr>
              <a:t>Constitución Política de México.</a:t>
            </a:r>
          </a:p>
          <a:p>
            <a:endParaRPr lang="es-MX" sz="3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</a:rPr>
              <a:t>Artículo </a:t>
            </a:r>
            <a:r>
              <a:rPr lang="es-MX" sz="3000" dirty="0">
                <a:solidFill>
                  <a:schemeClr val="accent1">
                    <a:lumMod val="50000"/>
                  </a:schemeClr>
                </a:solidFill>
              </a:rPr>
              <a:t>115. Los estados adoptarán, para su régimen interior, la forma de gobierno republicano, representativo, democrático, laico y </a:t>
            </a:r>
            <a:r>
              <a:rPr lang="es-MX" sz="30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popular,</a:t>
            </a:r>
            <a:r>
              <a:rPr lang="es-MX" sz="3000" dirty="0">
                <a:solidFill>
                  <a:schemeClr val="accent1">
                    <a:lumMod val="50000"/>
                  </a:schemeClr>
                </a:solidFill>
              </a:rPr>
              <a:t> teniendo como base de su división territorial y de su organización política y </a:t>
            </a:r>
            <a:r>
              <a:rPr lang="es-MX" sz="3000" dirty="0" smtClean="0">
                <a:solidFill>
                  <a:schemeClr val="accent1">
                    <a:lumMod val="50000"/>
                  </a:schemeClr>
                </a:solidFill>
              </a:rPr>
              <a:t>administrativa </a:t>
            </a:r>
            <a:r>
              <a:rPr lang="es-MX" sz="30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municipio </a:t>
            </a:r>
            <a:r>
              <a:rPr lang="es-MX" sz="30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</a:t>
            </a:r>
            <a:endParaRPr lang="es-MX" sz="3000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36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772816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Artículo 6°. La Soberanía del Estado reside esencial y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</a:rPr>
              <a:t>originariamente en el Pueblo</a:t>
            </a:r>
            <a:r>
              <a:rPr lang="es-MX" sz="2000" dirty="0"/>
              <a:t>, que la ejerce por medio de los poderes públicos en los términos establecidos en esta Constitución. </a:t>
            </a:r>
          </a:p>
          <a:p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 </a:t>
            </a:r>
            <a:r>
              <a:rPr lang="es-MX" sz="2000" dirty="0"/>
              <a:t>Artículo 7°. El Estado adopta para su régimen interior, la forma de gobierno republicano,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representativo, democrático, laico y popular,</a:t>
            </a:r>
            <a:r>
              <a:rPr lang="es-MX" sz="2000" dirty="0"/>
              <a:t> tiene como base de su división territorial y organización política y administrativa el Municipio Libre</a:t>
            </a:r>
            <a:r>
              <a:rPr lang="es-MX" dirty="0"/>
              <a:t>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80060" y="692696"/>
            <a:ext cx="8183880" cy="88964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Constitución del Estado de Zacatecas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7847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3668</TotalTime>
  <Words>1474</Words>
  <Application>Microsoft Office PowerPoint</Application>
  <PresentationFormat>Presentación en pantalla (4:3)</PresentationFormat>
  <Paragraphs>110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Aspecto</vt:lpstr>
      <vt:lpstr>Diapositiva 1</vt:lpstr>
      <vt:lpstr>  ¿Cuál debería ser el signo de la diferencia, cuando las mujeres llegan al poder público? </vt:lpstr>
      <vt:lpstr>Preguntas claves del Taller</vt:lpstr>
      <vt:lpstr>¿Qué es la Política? </vt:lpstr>
      <vt:lpstr>Diapositiva 5</vt:lpstr>
      <vt:lpstr>Diapositiva 6</vt:lpstr>
      <vt:lpstr>Diapositiva 7</vt:lpstr>
      <vt:lpstr>Diapositiva 8</vt:lpstr>
      <vt:lpstr>Constitución del Estado de Zacatecas</vt:lpstr>
      <vt:lpstr>Diapositiva 10</vt:lpstr>
      <vt:lpstr>Legislación que regula la acción legislativa</vt:lpstr>
      <vt:lpstr>    Legisla, crea leyes, las reforma y armoniza con el contexto nacional, para impulsar el desarrollo de las mujeres  Vigila que se cumplan  Ordena que se auditen instituciones cuando no están cumpliendo con su quehacer institucional. </vt:lpstr>
      <vt:lpstr>Atribuciones  del  gobierno  municipal</vt:lpstr>
      <vt:lpstr>Legislación que regula la acción municipal</vt:lpstr>
      <vt:lpstr>Diapositiva 15</vt:lpstr>
      <vt:lpstr>Constitución del Estado Libre y Soberano de  Zacatecas</vt:lpstr>
      <vt:lpstr>Constitución del Estado Libre y Soberano de Zacatecas</vt:lpstr>
      <vt:lpstr>Constitución de Zacatecas</vt:lpstr>
      <vt:lpstr>Diapositiva 19</vt:lpstr>
      <vt:lpstr>Diapositiva 20</vt:lpstr>
      <vt:lpstr>Los bandos y reglamentos municipales facilitan  el cumplimiento de las disposiciones relativas al  municipio, contenidas en la Constitución, así  como el cumplimiento de las leyes federales y  estatales dentro del ámbito municipal.</vt:lpstr>
      <vt:lpstr>Diapositiva 22</vt:lpstr>
      <vt:lpstr>Diapositiva 23</vt:lpstr>
      <vt:lpstr>Gobernanza con Perspectiva de Género </vt:lpstr>
      <vt:lpstr>Gobernanza con Perspectiva de Género</vt:lpstr>
      <vt:lpstr>Con base en las acciones identificadas,  ¿qué  estrategias pueden acordar?</vt:lpstr>
      <vt:lpstr>Diapositiva 27</vt:lpstr>
    </vt:vector>
  </TitlesOfParts>
  <Company>IEEZ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IEEZ</dc:creator>
  <cp:lastModifiedBy>DEPG IEEZ</cp:lastModifiedBy>
  <cp:revision>101</cp:revision>
  <dcterms:created xsi:type="dcterms:W3CDTF">2021-07-28T18:04:04Z</dcterms:created>
  <dcterms:modified xsi:type="dcterms:W3CDTF">2021-11-03T19:38:47Z</dcterms:modified>
</cp:coreProperties>
</file>